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0" r:id="rId3"/>
    <p:sldId id="259" r:id="rId4"/>
    <p:sldId id="261" r:id="rId5"/>
    <p:sldId id="262" r:id="rId6"/>
    <p:sldId id="263" r:id="rId7"/>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D9ECF3"/>
    <a:srgbClr val="464646"/>
    <a:srgbClr val="82C0D2"/>
    <a:srgbClr val="D20714"/>
    <a:srgbClr val="B9B7AF"/>
    <a:srgbClr val="343434"/>
    <a:srgbClr val="CF8447"/>
    <a:srgbClr val="4D98AD"/>
    <a:srgbClr val="B51F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660"/>
  </p:normalViewPr>
  <p:slideViewPr>
    <p:cSldViewPr snapToGrid="0" snapToObjects="1" showGuides="1">
      <p:cViewPr>
        <p:scale>
          <a:sx n="75" d="100"/>
          <a:sy n="75" d="100"/>
        </p:scale>
        <p:origin x="-936" y="-168"/>
      </p:cViewPr>
      <p:guideLst>
        <p:guide orient="horz" pos="2380"/>
        <p:guide orient="horz" pos="4066"/>
        <p:guide orient="horz" pos="754"/>
        <p:guide orient="horz" pos="1332"/>
        <p:guide orient="horz" pos="1134"/>
        <p:guide orient="horz" pos="4762"/>
        <p:guide orient="horz"/>
        <p:guide pos="3368"/>
        <p:guide pos="450"/>
        <p:guide pos="6331"/>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101D0B-A908-455B-8344-D226EBB70752}" type="datetimeFigureOut">
              <a:rPr lang="en-GB" smtClean="0"/>
              <a:pPr/>
              <a:t>04/03/2017</a:t>
            </a:fld>
            <a:endParaRPr lang="en-GB"/>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4C9F6-506E-409D-9DDC-6E0B2577B1DE}" type="slidenum">
              <a:rPr lang="en-GB" smtClean="0"/>
              <a:pPr/>
              <a:t>‹#›</a:t>
            </a:fld>
            <a:endParaRPr lang="en-GB"/>
          </a:p>
        </p:txBody>
      </p:sp>
    </p:spTree>
    <p:extLst>
      <p:ext uri="{BB962C8B-B14F-4D97-AF65-F5344CB8AC3E}">
        <p14:creationId xmlns:p14="http://schemas.microsoft.com/office/powerpoint/2010/main" val="1202813840"/>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D1A37"/>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5907314" cy="476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4375" y="5607049"/>
            <a:ext cx="9336088" cy="396875"/>
          </a:xfrm>
        </p:spPr>
        <p:txBody>
          <a:bodyPr lIns="0" tIns="0" rIns="0" bIns="0" anchor="t" anchorCtr="0">
            <a:normAutofit/>
          </a:bodyPr>
          <a:lstStyle>
            <a:lvl1pPr marL="0" indent="0" algn="l">
              <a:buNone/>
              <a:defRPr sz="2400" b="0">
                <a:solidFill>
                  <a:schemeClr val="bg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dirty="0"/>
          </a:p>
        </p:txBody>
      </p:sp>
      <p:pic>
        <p:nvPicPr>
          <p:cNvPr id="9" name="Picture 5" descr="C:\Users\Kasey.Ly\Desktop\Powerpoint assets\VC_logo_whit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56702" y="595376"/>
            <a:ext cx="1748769" cy="639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4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5" y="2052439"/>
            <a:ext cx="4500000"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
        <p:nvSpPr>
          <p:cNvPr id="5" name="Content Placeholder 2"/>
          <p:cNvSpPr>
            <a:spLocks noGrp="1"/>
          </p:cNvSpPr>
          <p:nvPr>
            <p:ph idx="13"/>
          </p:nvPr>
        </p:nvSpPr>
        <p:spPr>
          <a:xfrm>
            <a:off x="5550463" y="2052439"/>
            <a:ext cx="4500000"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2"/>
          <p:cNvSpPr>
            <a:spLocks noGrp="1"/>
          </p:cNvSpPr>
          <p:nvPr>
            <p:ph idx="14"/>
          </p:nvPr>
        </p:nvSpPr>
        <p:spPr>
          <a:xfrm>
            <a:off x="714373" y="4292600"/>
            <a:ext cx="9336089"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744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4" y="1956111"/>
            <a:ext cx="9336089" cy="244164"/>
          </a:xfrm>
        </p:spPr>
        <p:txBody>
          <a:bodyPr>
            <a:noAutofit/>
          </a:bodyPr>
          <a:lstStyle>
            <a:lvl1pPr>
              <a:spcAft>
                <a:spcPts val="1200"/>
              </a:spcAft>
              <a:defRPr sz="1400" b="1"/>
            </a:lvl1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Picture Placeholder 6"/>
          <p:cNvSpPr>
            <a:spLocks noGrp="1"/>
          </p:cNvSpPr>
          <p:nvPr>
            <p:ph type="pic" sz="quarter" idx="13"/>
          </p:nvPr>
        </p:nvSpPr>
        <p:spPr>
          <a:xfrm>
            <a:off x="714375" y="2307771"/>
            <a:ext cx="2914650" cy="2898506"/>
          </a:xfrm>
        </p:spPr>
        <p:txBody>
          <a:bodyPr/>
          <a:lstStyle/>
          <a:p>
            <a:r>
              <a:rPr lang="en-US" smtClean="0"/>
              <a:t>Click icon to add picture</a:t>
            </a:r>
            <a:endParaRPr lang="en-GB"/>
          </a:p>
        </p:txBody>
      </p:sp>
      <p:sp>
        <p:nvSpPr>
          <p:cNvPr id="8" name="Picture Placeholder 6"/>
          <p:cNvSpPr>
            <a:spLocks noGrp="1"/>
          </p:cNvSpPr>
          <p:nvPr>
            <p:ph type="pic" sz="quarter" idx="14"/>
          </p:nvPr>
        </p:nvSpPr>
        <p:spPr>
          <a:xfrm>
            <a:off x="3919355" y="2307771"/>
            <a:ext cx="2914650" cy="2898506"/>
          </a:xfrm>
        </p:spPr>
        <p:txBody>
          <a:bodyPr/>
          <a:lstStyle/>
          <a:p>
            <a:r>
              <a:rPr lang="en-US" smtClean="0"/>
              <a:t>Click icon to add picture</a:t>
            </a:r>
            <a:endParaRPr lang="en-GB"/>
          </a:p>
        </p:txBody>
      </p:sp>
      <p:sp>
        <p:nvSpPr>
          <p:cNvPr id="9" name="Picture Placeholder 6"/>
          <p:cNvSpPr>
            <a:spLocks noGrp="1"/>
          </p:cNvSpPr>
          <p:nvPr>
            <p:ph type="pic" sz="quarter" idx="15"/>
          </p:nvPr>
        </p:nvSpPr>
        <p:spPr>
          <a:xfrm>
            <a:off x="7121299" y="2307771"/>
            <a:ext cx="2914650" cy="2898506"/>
          </a:xfrm>
        </p:spPr>
        <p:txBody>
          <a:bodyPr/>
          <a:lstStyle/>
          <a:p>
            <a:r>
              <a:rPr lang="en-US" smtClean="0"/>
              <a:t>Click icon to add picture</a:t>
            </a:r>
            <a:endParaRPr lang="en-GB"/>
          </a:p>
        </p:txBody>
      </p:sp>
      <p:sp>
        <p:nvSpPr>
          <p:cNvPr id="10" name="Content Placeholder 2"/>
          <p:cNvSpPr>
            <a:spLocks noGrp="1"/>
          </p:cNvSpPr>
          <p:nvPr>
            <p:ph idx="16"/>
          </p:nvPr>
        </p:nvSpPr>
        <p:spPr>
          <a:xfrm>
            <a:off x="714374" y="5262563"/>
            <a:ext cx="2914651" cy="1192212"/>
          </a:xfrm>
        </p:spPr>
        <p:txBody>
          <a:bodyPr>
            <a:noAutofit/>
          </a:bodyPr>
          <a:lstStyle>
            <a:lvl1pPr marL="171450" indent="-171450">
              <a:spcAft>
                <a:spcPts val="1200"/>
              </a:spcAft>
              <a:buSzPct val="80000"/>
              <a:buFontTx/>
              <a:buBlip>
                <a:blip r:embed="rId2"/>
              </a:buBlip>
              <a:tabLst>
                <a:tab pos="177800" algn="l"/>
              </a:tabLst>
              <a:defRPr sz="1100" b="0"/>
            </a:lvl1pPr>
          </a:lstStyle>
          <a:p>
            <a:pPr lvl="0"/>
            <a:r>
              <a:rPr lang="en-US" smtClean="0"/>
              <a:t>Click to edit Master text styles</a:t>
            </a:r>
          </a:p>
        </p:txBody>
      </p:sp>
      <p:sp>
        <p:nvSpPr>
          <p:cNvPr id="11" name="Content Placeholder 2"/>
          <p:cNvSpPr>
            <a:spLocks noGrp="1"/>
          </p:cNvSpPr>
          <p:nvPr>
            <p:ph idx="17"/>
          </p:nvPr>
        </p:nvSpPr>
        <p:spPr>
          <a:xfrm>
            <a:off x="3919354" y="5262563"/>
            <a:ext cx="2914651" cy="1192212"/>
          </a:xfrm>
        </p:spPr>
        <p:txBody>
          <a:bodyPr>
            <a:noAutofit/>
          </a:bodyPr>
          <a:lstStyle>
            <a:lvl1pPr marL="171450" indent="-171450">
              <a:spcAft>
                <a:spcPts val="1200"/>
              </a:spcAft>
              <a:buSzPct val="80000"/>
              <a:buFontTx/>
              <a:buBlip>
                <a:blip r:embed="rId2"/>
              </a:buBlip>
              <a:defRPr sz="1100" b="0"/>
            </a:lvl1pPr>
          </a:lstStyle>
          <a:p>
            <a:pPr lvl="0"/>
            <a:r>
              <a:rPr lang="en-US" smtClean="0"/>
              <a:t>Click to edit Master text styles</a:t>
            </a:r>
          </a:p>
        </p:txBody>
      </p:sp>
      <p:sp>
        <p:nvSpPr>
          <p:cNvPr id="14" name="Content Placeholder 2"/>
          <p:cNvSpPr>
            <a:spLocks noGrp="1"/>
          </p:cNvSpPr>
          <p:nvPr>
            <p:ph idx="18"/>
          </p:nvPr>
        </p:nvSpPr>
        <p:spPr>
          <a:xfrm>
            <a:off x="7121299" y="5262563"/>
            <a:ext cx="2914651" cy="1192212"/>
          </a:xfrm>
        </p:spPr>
        <p:txBody>
          <a:bodyPr>
            <a:noAutofit/>
          </a:bodyPr>
          <a:lstStyle>
            <a:lvl1pPr marL="171450" indent="-171450">
              <a:spcAft>
                <a:spcPts val="1200"/>
              </a:spcAft>
              <a:buSzPct val="80000"/>
              <a:buFontTx/>
              <a:buBlip>
                <a:blip r:embed="rId2"/>
              </a:buBlip>
              <a:defRPr sz="1100" b="0"/>
            </a:lvl1pPr>
          </a:lstStyle>
          <a:p>
            <a:pPr lvl="0"/>
            <a:r>
              <a:rPr lang="en-US" smtClean="0"/>
              <a:t>Click to edit Master text styles</a:t>
            </a:r>
          </a:p>
        </p:txBody>
      </p:sp>
    </p:spTree>
    <p:extLst>
      <p:ext uri="{BB962C8B-B14F-4D97-AF65-F5344CB8AC3E}">
        <p14:creationId xmlns:p14="http://schemas.microsoft.com/office/powerpoint/2010/main" val="300418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0F7010-E999-4FC2-AE85-B5FFBD58F110}" type="slidenum">
              <a:rPr lang="en-GB" smtClean="0"/>
              <a:pPr/>
              <a:t>‹#›</a:t>
            </a:fld>
            <a:endParaRPr lang="en-GB"/>
          </a:p>
        </p:txBody>
      </p:sp>
      <p:sp>
        <p:nvSpPr>
          <p:cNvPr id="6" name="Title 1"/>
          <p:cNvSpPr>
            <a:spLocks noGrp="1"/>
          </p:cNvSpPr>
          <p:nvPr>
            <p:ph type="title"/>
          </p:nvPr>
        </p:nvSpPr>
        <p:spPr>
          <a:xfrm>
            <a:off x="714374" y="753912"/>
            <a:ext cx="9336089" cy="1001343"/>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00086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5" name="Picture 2" descr="K:\Brand and Marketing\Brand Guidelines and Applications\Logos and graphics\Strapline\strapline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4740" y="6768449"/>
            <a:ext cx="5288575" cy="4800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2857054" y="6578656"/>
            <a:ext cx="5043948" cy="307777"/>
          </a:xfrm>
          <a:prstGeom prst="rect">
            <a:avLst/>
          </a:prstGeom>
          <a:noFill/>
        </p:spPr>
        <p:txBody>
          <a:bodyPr wrap="square" rtlCol="0">
            <a:spAutoFit/>
          </a:bodyPr>
          <a:lstStyle/>
          <a:p>
            <a:pPr lvl="0" algn="ctr" defTabSz="1043056">
              <a:spcAft>
                <a:spcPts val="600"/>
              </a:spcAft>
            </a:pPr>
            <a:r>
              <a:rPr lang="en-GB" sz="1400" b="1" dirty="0" smtClean="0">
                <a:solidFill>
                  <a:srgbClr val="ED1A37"/>
                </a:solidFill>
                <a:latin typeface="Arial" pitchFamily="34" charset="0"/>
                <a:cs typeface="Arial" pitchFamily="34" charset="0"/>
              </a:rPr>
              <a:t>www.virgincare.co.uk</a:t>
            </a:r>
            <a:endParaRPr lang="en-GB" sz="1400" b="1" dirty="0">
              <a:solidFill>
                <a:srgbClr val="ED1A37"/>
              </a:solidFill>
              <a:latin typeface="Arial" pitchFamily="34" charset="0"/>
              <a:cs typeface="Arial" pitchFamily="34" charset="0"/>
            </a:endParaRPr>
          </a:p>
        </p:txBody>
      </p:sp>
    </p:spTree>
    <p:extLst>
      <p:ext uri="{BB962C8B-B14F-4D97-AF65-F5344CB8AC3E}">
        <p14:creationId xmlns:p14="http://schemas.microsoft.com/office/powerpoint/2010/main" val="191502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ED1A37"/>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dirty="0" smtClean="0"/>
              <a:t>Section Divider</a:t>
            </a:r>
            <a:endParaRPr lang="en-GB"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5907314" cy="476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74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7674" y="137928"/>
            <a:ext cx="2171773" cy="1535376"/>
          </a:xfrm>
          <a:prstGeom prst="rect">
            <a:avLst/>
          </a:prstGeom>
        </p:spPr>
      </p:pic>
      <p:sp>
        <p:nvSpPr>
          <p:cNvPr id="2" name="Title 1"/>
          <p:cNvSpPr>
            <a:spLocks noGrp="1"/>
          </p:cNvSpPr>
          <p:nvPr>
            <p:ph type="ctrTitle"/>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4375" y="5607049"/>
            <a:ext cx="9336088" cy="396875"/>
          </a:xfrm>
        </p:spPr>
        <p:txBody>
          <a:bodyPr lIns="0" tIns="0" rIns="0" bIns="0" anchor="t" anchorCtr="0">
            <a:normAutofit/>
          </a:bodyPr>
          <a:lstStyle>
            <a:lvl1pPr marL="0" indent="0" algn="l">
              <a:buNone/>
              <a:defRPr sz="2400" b="0">
                <a:solidFill>
                  <a:schemeClr val="bg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dirty="0"/>
          </a:p>
        </p:txBody>
      </p:sp>
      <p:sp>
        <p:nvSpPr>
          <p:cNvPr id="10" name="AutoShape 7"/>
          <p:cNvSpPr>
            <a:spLocks noChangeAspect="1" noChangeArrowheads="1" noTextEdit="1"/>
          </p:cNvSpPr>
          <p:nvPr userDrawn="1"/>
        </p:nvSpPr>
        <p:spPr bwMode="auto">
          <a:xfrm>
            <a:off x="0" y="0"/>
            <a:ext cx="5907088"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0" y="0"/>
            <a:ext cx="6118226" cy="4768850"/>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74645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dirty="0" smtClean="0"/>
              <a:t>Section Divider</a:t>
            </a:r>
            <a:endParaRPr lang="en-GB" dirty="0"/>
          </a:p>
        </p:txBody>
      </p:sp>
      <p:sp>
        <p:nvSpPr>
          <p:cNvPr id="4" name="Freeform 9"/>
          <p:cNvSpPr>
            <a:spLocks/>
          </p:cNvSpPr>
          <p:nvPr userDrawn="1"/>
        </p:nvSpPr>
        <p:spPr bwMode="auto">
          <a:xfrm>
            <a:off x="0" y="0"/>
            <a:ext cx="6118226" cy="4768850"/>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668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spcAft>
                <a:spcPts val="600"/>
              </a:spcAf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Tree>
    <p:extLst>
      <p:ext uri="{BB962C8B-B14F-4D97-AF65-F5344CB8AC3E}">
        <p14:creationId xmlns:p14="http://schemas.microsoft.com/office/powerpoint/2010/main" val="384822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4" y="2016436"/>
            <a:ext cx="4500000" cy="4438340"/>
          </a:xfrm>
        </p:spPr>
        <p:txBody>
          <a:bodyPr/>
          <a:lstStyle>
            <a:lvl1pPr>
              <a:spcAft>
                <a:spcPts val="600"/>
              </a:spcAf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Content Placeholder 2"/>
          <p:cNvSpPr>
            <a:spLocks noGrp="1"/>
          </p:cNvSpPr>
          <p:nvPr>
            <p:ph idx="13"/>
          </p:nvPr>
        </p:nvSpPr>
        <p:spPr>
          <a:xfrm>
            <a:off x="5550463" y="2016436"/>
            <a:ext cx="4500000" cy="4438340"/>
          </a:xfrm>
        </p:spPr>
        <p:txBody>
          <a:bodyPr/>
          <a:lstStyle>
            <a:lvl1pPr>
              <a:spcAft>
                <a:spcPts val="600"/>
              </a:spcAf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3668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4" y="2016436"/>
            <a:ext cx="4500000"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Content Placeholder 2"/>
          <p:cNvSpPr>
            <a:spLocks noGrp="1"/>
          </p:cNvSpPr>
          <p:nvPr>
            <p:ph idx="13"/>
          </p:nvPr>
        </p:nvSpPr>
        <p:spPr>
          <a:xfrm>
            <a:off x="5550462" y="2016436"/>
            <a:ext cx="4500000"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idx="14"/>
          </p:nvPr>
        </p:nvSpPr>
        <p:spPr>
          <a:xfrm>
            <a:off x="714373" y="4271997"/>
            <a:ext cx="9336089"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52442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714374" y="2052439"/>
            <a:ext cx="9336089" cy="4402336"/>
          </a:xfrm>
        </p:spPr>
        <p:txBody>
          <a:bodyPr/>
          <a:lstStyle>
            <a:lvl1pPr>
              <a:spcBef>
                <a:spcPts val="600"/>
              </a:spcBef>
              <a:spcAft>
                <a:spcPts val="400"/>
              </a:spcAft>
              <a:defRPr sz="1600" b="1">
                <a:solidFill>
                  <a:srgbClr val="ED1A37"/>
                </a:solidFill>
              </a:defRPr>
            </a:lvl1pPr>
            <a:lvl2pPr marL="179388" indent="-179388">
              <a:spcAft>
                <a:spcPts val="600"/>
              </a:spcAft>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Tree>
    <p:extLst>
      <p:ext uri="{BB962C8B-B14F-4D97-AF65-F5344CB8AC3E}">
        <p14:creationId xmlns:p14="http://schemas.microsoft.com/office/powerpoint/2010/main" val="185338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14375" y="2052439"/>
            <a:ext cx="4500000" cy="4402337"/>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
        <p:nvSpPr>
          <p:cNvPr id="5" name="Content Placeholder 2"/>
          <p:cNvSpPr>
            <a:spLocks noGrp="1"/>
          </p:cNvSpPr>
          <p:nvPr>
            <p:ph idx="13"/>
          </p:nvPr>
        </p:nvSpPr>
        <p:spPr>
          <a:xfrm>
            <a:off x="5550463" y="2052439"/>
            <a:ext cx="4500000" cy="4402337"/>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4126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4374" y="753912"/>
            <a:ext cx="9336089" cy="1001343"/>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714374" y="2016436"/>
            <a:ext cx="9336089" cy="443834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28650" y="6979596"/>
            <a:ext cx="339726" cy="218129"/>
          </a:xfrm>
          <a:prstGeom prst="rect">
            <a:avLst/>
          </a:prstGeom>
        </p:spPr>
        <p:txBody>
          <a:bodyPr vert="horz" lIns="0" tIns="0" rIns="0" bIns="0" rtlCol="0" anchor="t" anchorCtr="0">
            <a:noAutofit/>
          </a:bodyPr>
          <a:lstStyle>
            <a:lvl1pPr algn="l">
              <a:defRPr sz="1100" b="1">
                <a:solidFill>
                  <a:srgbClr val="ED1A37"/>
                </a:solidFill>
                <a:latin typeface="Arial" pitchFamily="34" charset="0"/>
                <a:cs typeface="Arial" pitchFamily="34" charset="0"/>
              </a:defRPr>
            </a:lvl1pPr>
          </a:lstStyle>
          <a:p>
            <a:fld id="{EB0F7010-E999-4FC2-AE85-B5FFBD58F110}" type="slidenum">
              <a:rPr lang="en-GB" smtClean="0"/>
              <a:pPr/>
              <a:t>‹#›</a:t>
            </a:fld>
            <a:endParaRPr lang="en-GB" dirty="0"/>
          </a:p>
        </p:txBody>
      </p:sp>
      <p:sp>
        <p:nvSpPr>
          <p:cNvPr id="8" name="TextBox 7"/>
          <p:cNvSpPr txBox="1"/>
          <p:nvPr/>
        </p:nvSpPr>
        <p:spPr>
          <a:xfrm>
            <a:off x="1073150" y="6979596"/>
            <a:ext cx="2752725" cy="169277"/>
          </a:xfrm>
          <a:prstGeom prst="rect">
            <a:avLst/>
          </a:prstGeom>
          <a:noFill/>
        </p:spPr>
        <p:txBody>
          <a:bodyPr wrap="square" lIns="0" tIns="0" rIns="0" bIns="0" rtlCol="0">
            <a:noAutofit/>
          </a:bodyPr>
          <a:lstStyle/>
          <a:p>
            <a:r>
              <a:rPr lang="en-GB" sz="1100" dirty="0" smtClean="0">
                <a:solidFill>
                  <a:srgbClr val="ED1A37"/>
                </a:solidFill>
                <a:latin typeface="Arial" pitchFamily="34" charset="0"/>
                <a:cs typeface="Arial" pitchFamily="34" charset="0"/>
              </a:rPr>
              <a:t>Virgin Care  </a:t>
            </a:r>
            <a:r>
              <a:rPr lang="en-GB" sz="1100" dirty="0" smtClean="0">
                <a:solidFill>
                  <a:srgbClr val="82C0D2"/>
                </a:solidFill>
                <a:latin typeface="Arial" pitchFamily="34" charset="0"/>
                <a:cs typeface="Arial" pitchFamily="34" charset="0"/>
              </a:rPr>
              <a:t>private and confidential</a:t>
            </a:r>
            <a:endParaRPr lang="en-GB" sz="1100" dirty="0">
              <a:solidFill>
                <a:srgbClr val="82C0D2"/>
              </a:solidFill>
              <a:latin typeface="Arial" pitchFamily="34" charset="0"/>
              <a:cs typeface="Arial" pitchFamily="34" charset="0"/>
            </a:endParaRPr>
          </a:p>
        </p:txBody>
      </p:sp>
      <p:sp>
        <p:nvSpPr>
          <p:cNvPr id="9" name="TextBox 8"/>
          <p:cNvSpPr txBox="1"/>
          <p:nvPr/>
        </p:nvSpPr>
        <p:spPr>
          <a:xfrm>
            <a:off x="7297738" y="6979596"/>
            <a:ext cx="2752725" cy="169277"/>
          </a:xfrm>
          <a:prstGeom prst="rect">
            <a:avLst/>
          </a:prstGeom>
          <a:noFill/>
        </p:spPr>
        <p:txBody>
          <a:bodyPr wrap="square" lIns="0" tIns="0" rIns="0" bIns="0" rtlCol="0">
            <a:noAutofit/>
          </a:bodyPr>
          <a:lstStyle/>
          <a:p>
            <a:pPr algn="r"/>
            <a:r>
              <a:rPr lang="en-GB" sz="1100" dirty="0" smtClean="0">
                <a:solidFill>
                  <a:srgbClr val="82C0D2"/>
                </a:solidFill>
                <a:latin typeface="Arial" pitchFamily="34" charset="0"/>
                <a:cs typeface="Arial" pitchFamily="34" charset="0"/>
              </a:rPr>
              <a:t>www.virgincare.co.uk</a:t>
            </a:r>
            <a:endParaRPr lang="en-GB" sz="1100" dirty="0">
              <a:solidFill>
                <a:srgbClr val="82C0D2"/>
              </a:solidFill>
              <a:latin typeface="Arial" pitchFamily="34" charset="0"/>
              <a:cs typeface="Arial" pitchFamily="34" charset="0"/>
            </a:endParaRPr>
          </a:p>
        </p:txBody>
      </p:sp>
      <p:cxnSp>
        <p:nvCxnSpPr>
          <p:cNvPr id="11" name="Straight Connector 10"/>
          <p:cNvCxnSpPr/>
          <p:nvPr/>
        </p:nvCxnSpPr>
        <p:spPr>
          <a:xfrm>
            <a:off x="541020" y="6836229"/>
            <a:ext cx="960120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7116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7" r:id="rId3"/>
    <p:sldLayoutId id="2147483668" r:id="rId4"/>
    <p:sldLayoutId id="2147483650" r:id="rId5"/>
    <p:sldLayoutId id="2147483663" r:id="rId6"/>
    <p:sldLayoutId id="2147483666" r:id="rId7"/>
    <p:sldLayoutId id="2147483660" r:id="rId8"/>
    <p:sldLayoutId id="2147483664" r:id="rId9"/>
    <p:sldLayoutId id="2147483670" r:id="rId10"/>
    <p:sldLayoutId id="2147483661" r:id="rId11"/>
    <p:sldLayoutId id="2147483655" r:id="rId12"/>
    <p:sldLayoutId id="2147483669" r:id="rId13"/>
  </p:sldLayoutIdLst>
  <p:hf hdr="0" ftr="0" dt="0"/>
  <p:txStyles>
    <p:titleStyle>
      <a:lvl1pPr algn="l" defTabSz="1043056" rtl="0" eaLnBrk="1" latinLnBrk="0" hangingPunct="1">
        <a:spcBef>
          <a:spcPct val="0"/>
        </a:spcBef>
        <a:buNone/>
        <a:defRPr sz="3600" b="1" kern="1200">
          <a:solidFill>
            <a:srgbClr val="ED1A37"/>
          </a:solidFill>
          <a:latin typeface="Arial" pitchFamily="34" charset="0"/>
          <a:ea typeface="+mj-ea"/>
          <a:cs typeface="Arial" pitchFamily="34" charset="0"/>
        </a:defRPr>
      </a:lvl1pPr>
    </p:titleStyle>
    <p:bodyStyle>
      <a:lvl1pPr marL="0" indent="0" algn="l" defTabSz="1043056" rtl="0" eaLnBrk="1" latinLnBrk="0" hangingPunct="1">
        <a:spcBef>
          <a:spcPts val="0"/>
        </a:spcBef>
        <a:spcAft>
          <a:spcPts val="600"/>
        </a:spcAft>
        <a:buFont typeface="Arial" pitchFamily="34" charset="0"/>
        <a:buNone/>
        <a:defRPr sz="2400" kern="1200">
          <a:solidFill>
            <a:srgbClr val="808285"/>
          </a:solidFill>
          <a:latin typeface="Arial" pitchFamily="34" charset="0"/>
          <a:ea typeface="+mn-ea"/>
          <a:cs typeface="Arial" pitchFamily="34" charset="0"/>
        </a:defRPr>
      </a:lvl1pPr>
      <a:lvl2pPr marL="269875" indent="-269875" algn="l" defTabSz="1043056" rtl="0" eaLnBrk="1" latinLnBrk="0" hangingPunct="1">
        <a:spcBef>
          <a:spcPts val="0"/>
        </a:spcBef>
        <a:spcAft>
          <a:spcPts val="600"/>
        </a:spcAft>
        <a:buFont typeface="Arial" pitchFamily="34" charset="0"/>
        <a:buChar char="•"/>
        <a:defRPr sz="2400" kern="1200">
          <a:solidFill>
            <a:srgbClr val="808285"/>
          </a:solidFill>
          <a:latin typeface="Arial" pitchFamily="34" charset="0"/>
          <a:ea typeface="+mn-ea"/>
          <a:cs typeface="Arial" pitchFamily="34" charset="0"/>
        </a:defRPr>
      </a:lvl2pPr>
      <a:lvl3pPr marL="539750" indent="-269875" algn="l" defTabSz="1043056" rtl="0" eaLnBrk="1" latinLnBrk="0" hangingPunct="1">
        <a:spcBef>
          <a:spcPts val="0"/>
        </a:spcBef>
        <a:spcAft>
          <a:spcPts val="600"/>
        </a:spcAft>
        <a:buClr>
          <a:schemeClr val="accent1"/>
        </a:buClr>
        <a:buFont typeface="GE Inspira" panose="020F0603030400020203" pitchFamily="34" charset="0"/>
        <a:buChar char=""/>
        <a:defRPr sz="2000" kern="1200">
          <a:solidFill>
            <a:srgbClr val="808285"/>
          </a:solidFill>
          <a:latin typeface="Arial" pitchFamily="34" charset="0"/>
          <a:ea typeface="+mn-ea"/>
          <a:cs typeface="Arial" pitchFamily="34" charset="0"/>
        </a:defRPr>
      </a:lvl3pPr>
      <a:lvl4pPr marL="809625" indent="-269875" algn="l" defTabSz="1043056" rtl="0" eaLnBrk="1" latinLnBrk="0" hangingPunct="1">
        <a:spcBef>
          <a:spcPts val="0"/>
        </a:spcBef>
        <a:spcAft>
          <a:spcPts val="600"/>
        </a:spcAft>
        <a:buClr>
          <a:schemeClr val="accent3"/>
        </a:buClr>
        <a:buFont typeface="GE Inspira" panose="020F0603030400020203" pitchFamily="34" charset="0"/>
        <a:buChar char=""/>
        <a:defRPr sz="1800" kern="1200">
          <a:solidFill>
            <a:srgbClr val="808285"/>
          </a:solidFill>
          <a:latin typeface="Arial" pitchFamily="34" charset="0"/>
          <a:ea typeface="+mn-ea"/>
          <a:cs typeface="Arial" pitchFamily="34" charset="0"/>
        </a:defRPr>
      </a:lvl4pPr>
      <a:lvl5pPr marL="1079500" indent="-269875" algn="l" defTabSz="1043056" rtl="0" eaLnBrk="1" latinLnBrk="0" hangingPunct="1">
        <a:spcBef>
          <a:spcPts val="0"/>
        </a:spcBef>
        <a:spcAft>
          <a:spcPts val="600"/>
        </a:spcAft>
        <a:buClr>
          <a:schemeClr val="accent1"/>
        </a:buClr>
        <a:buFont typeface="GE Inspira" panose="020F0603030400020203" pitchFamily="34" charset="0"/>
        <a:buChar char=""/>
        <a:defRPr sz="1800" kern="1200">
          <a:solidFill>
            <a:srgbClr val="808285"/>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1</a:t>
            </a:fld>
            <a:endParaRPr lang="en-GB" dirty="0"/>
          </a:p>
        </p:txBody>
      </p:sp>
      <p:sp>
        <p:nvSpPr>
          <p:cNvPr id="5" name="Rectangle 4"/>
          <p:cNvSpPr/>
          <p:nvPr/>
        </p:nvSpPr>
        <p:spPr>
          <a:xfrm>
            <a:off x="0"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714374" y="792011"/>
            <a:ext cx="9336089" cy="6405713"/>
          </a:xfrm>
        </p:spPr>
        <p:txBody>
          <a:bodyPr/>
          <a:lstStyle/>
          <a:p>
            <a:r>
              <a:rPr lang="en-GB" sz="2400" dirty="0">
                <a:latin typeface="Arial Black" panose="020B0A04020102020204" pitchFamily="34" charset="0"/>
              </a:rPr>
              <a:t>Your named school nurse is</a:t>
            </a:r>
            <a:r>
              <a:rPr lang="en-GB" sz="2400" dirty="0" smtClean="0">
                <a:latin typeface="Arial Black" panose="020B0A04020102020204" pitchFamily="34" charset="0"/>
              </a:rPr>
              <a:t>:  Michelle Perryman</a:t>
            </a:r>
            <a:br>
              <a:rPr lang="en-GB" sz="2400" dirty="0" smtClean="0">
                <a:latin typeface="Arial Black" panose="020B0A04020102020204" pitchFamily="34" charset="0"/>
              </a:rPr>
            </a:br>
            <a:r>
              <a:rPr lang="en-GB" sz="2400" dirty="0" smtClean="0">
                <a:latin typeface="Arial Black" panose="020B0A04020102020204" pitchFamily="34" charset="0"/>
              </a:rPr>
              <a:t>Office No 01404 816020</a:t>
            </a:r>
            <a:br>
              <a:rPr lang="en-GB" sz="2400" dirty="0" smtClean="0">
                <a:latin typeface="Arial Black" panose="020B0A04020102020204" pitchFamily="34" charset="0"/>
              </a:rPr>
            </a:br>
            <a:r>
              <a:rPr lang="en-GB" sz="2400" dirty="0" smtClean="0">
                <a:latin typeface="Arial Black" panose="020B0A04020102020204" pitchFamily="34" charset="0"/>
              </a:rPr>
              <a:t>Mobile No 07816956366</a:t>
            </a:r>
            <a:br>
              <a:rPr lang="en-GB" sz="2400" dirty="0" smtClean="0">
                <a:latin typeface="Arial Black" panose="020B0A04020102020204" pitchFamily="34" charset="0"/>
              </a:rPr>
            </a:br>
            <a:r>
              <a:rPr lang="en-GB" sz="2400" dirty="0" smtClean="0">
                <a:latin typeface="Arial Black" panose="020B0A04020102020204" pitchFamily="34" charset="0"/>
              </a:rPr>
              <a:t>e-mail michelle.perryman@nhs.net</a:t>
            </a:r>
            <a:r>
              <a:rPr lang="en-GB" sz="8000" dirty="0"/>
              <a:t/>
            </a:r>
            <a:br>
              <a:rPr lang="en-GB" sz="8000" dirty="0"/>
            </a:br>
            <a:r>
              <a:rPr lang="en-GB" sz="1400" dirty="0">
                <a:latin typeface="+mn-lt"/>
              </a:rPr>
              <a:t/>
            </a:r>
            <a:br>
              <a:rPr lang="en-GB" sz="1400" dirty="0">
                <a:latin typeface="+mn-lt"/>
              </a:rPr>
            </a:br>
            <a:r>
              <a:rPr lang="en-GB" sz="8000" dirty="0">
                <a:latin typeface="+mn-lt"/>
              </a:rPr>
              <a:t/>
            </a:r>
            <a:br>
              <a:rPr lang="en-GB" sz="8000" dirty="0">
                <a:latin typeface="+mn-lt"/>
              </a:rPr>
            </a:b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49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2</a:t>
            </a:fld>
            <a:endParaRPr lang="en-GB" dirty="0"/>
          </a:p>
        </p:txBody>
      </p:sp>
      <p:sp>
        <p:nvSpPr>
          <p:cNvPr id="5" name="Rectangle 4"/>
          <p:cNvSpPr/>
          <p:nvPr/>
        </p:nvSpPr>
        <p:spPr>
          <a:xfrm>
            <a:off x="0"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678655" y="599176"/>
            <a:ext cx="9336089" cy="528788"/>
          </a:xfrm>
        </p:spPr>
        <p:txBody>
          <a:bodyPr/>
          <a:lstStyle/>
          <a:p>
            <a:pPr algn="ctr"/>
            <a:r>
              <a:rPr lang="en-GB" sz="2400" dirty="0" smtClean="0">
                <a:latin typeface="Arial Black" panose="020B0A04020102020204" pitchFamily="34" charset="0"/>
              </a:rPr>
              <a:t>Our School Nurses   will provide </a:t>
            </a: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28650" y="1340421"/>
            <a:ext cx="9839326" cy="707886"/>
          </a:xfrm>
          <a:prstGeom prst="rect">
            <a:avLst/>
          </a:prstGeom>
          <a:noFill/>
        </p:spPr>
        <p:txBody>
          <a:bodyPr wrap="square" rtlCol="0">
            <a:spAutoFit/>
          </a:bodyPr>
          <a:lstStyle/>
          <a:p>
            <a:pPr marL="342900" lvl="0" indent="-342900">
              <a:buFont typeface="Arial" panose="020B0604020202020204" pitchFamily="34" charset="0"/>
              <a:buChar char="•"/>
            </a:pPr>
            <a:r>
              <a:rPr lang="en-GB" sz="2000" dirty="0">
                <a:solidFill>
                  <a:srgbClr val="FF0000"/>
                </a:solidFill>
              </a:rPr>
              <a:t>Health assessments and support at key </a:t>
            </a:r>
            <a:r>
              <a:rPr lang="en-GB" sz="2000" dirty="0" smtClean="0">
                <a:solidFill>
                  <a:srgbClr val="FF0000"/>
                </a:solidFill>
              </a:rPr>
              <a:t>transitions</a:t>
            </a:r>
          </a:p>
          <a:p>
            <a:pPr lvl="0"/>
            <a:r>
              <a:rPr lang="en-GB" sz="2000" dirty="0" smtClean="0">
                <a:solidFill>
                  <a:srgbClr val="FF0000"/>
                </a:solidFill>
              </a:rPr>
              <a:t>     Providing </a:t>
            </a:r>
            <a:r>
              <a:rPr lang="en-GB" sz="2000" dirty="0">
                <a:solidFill>
                  <a:srgbClr val="FF0000"/>
                </a:solidFill>
              </a:rPr>
              <a:t>support to children and young people moving into and between </a:t>
            </a:r>
            <a:r>
              <a:rPr lang="en-GB" sz="2000" dirty="0" smtClean="0">
                <a:solidFill>
                  <a:srgbClr val="FF0000"/>
                </a:solidFill>
              </a:rPr>
              <a:t> schools</a:t>
            </a:r>
            <a:endParaRPr lang="en-GB" sz="2000" dirty="0">
              <a:solidFill>
                <a:srgbClr val="FF0000"/>
              </a:solidFill>
            </a:endParaRPr>
          </a:p>
        </p:txBody>
      </p:sp>
      <p:sp>
        <p:nvSpPr>
          <p:cNvPr id="4" name="TextBox 3"/>
          <p:cNvSpPr txBox="1"/>
          <p:nvPr/>
        </p:nvSpPr>
        <p:spPr>
          <a:xfrm>
            <a:off x="628650" y="2473186"/>
            <a:ext cx="8963026" cy="707886"/>
          </a:xfrm>
          <a:prstGeom prst="rect">
            <a:avLst/>
          </a:prstGeom>
          <a:noFill/>
        </p:spPr>
        <p:txBody>
          <a:bodyPr wrap="square" rtlCol="0">
            <a:spAutoFit/>
          </a:bodyPr>
          <a:lstStyle/>
          <a:p>
            <a:pPr marL="342900" lvl="0" indent="-342900">
              <a:buFont typeface="Arial" panose="020B0604020202020204" pitchFamily="34" charset="0"/>
              <a:buChar char="•"/>
            </a:pPr>
            <a:r>
              <a:rPr lang="en-GB" sz="2000" dirty="0">
                <a:solidFill>
                  <a:srgbClr val="FF0000"/>
                </a:solidFill>
              </a:rPr>
              <a:t>Health protection and promotion</a:t>
            </a:r>
          </a:p>
          <a:p>
            <a:r>
              <a:rPr lang="en-GB" sz="2000" dirty="0" smtClean="0">
                <a:solidFill>
                  <a:srgbClr val="FF0000"/>
                </a:solidFill>
              </a:rPr>
              <a:t>     Providing </a:t>
            </a:r>
            <a:r>
              <a:rPr lang="en-GB" sz="2000" dirty="0">
                <a:solidFill>
                  <a:srgbClr val="FF0000"/>
                </a:solidFill>
              </a:rPr>
              <a:t>information on how you can protect your health and stay well</a:t>
            </a:r>
          </a:p>
        </p:txBody>
      </p:sp>
    </p:spTree>
    <p:extLst>
      <p:ext uri="{BB962C8B-B14F-4D97-AF65-F5344CB8AC3E}">
        <p14:creationId xmlns:p14="http://schemas.microsoft.com/office/powerpoint/2010/main" val="311246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3</a:t>
            </a:fld>
            <a:endParaRPr lang="en-GB" dirty="0"/>
          </a:p>
        </p:txBody>
      </p:sp>
      <p:sp>
        <p:nvSpPr>
          <p:cNvPr id="5" name="Rectangle 4"/>
          <p:cNvSpPr/>
          <p:nvPr/>
        </p:nvSpPr>
        <p:spPr>
          <a:xfrm>
            <a:off x="0"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40000"/>
                  <a:lumOff val="60000"/>
                </a:schemeClr>
              </a:solidFill>
            </a:endParaRPr>
          </a:p>
        </p:txBody>
      </p:sp>
      <p:sp>
        <p:nvSpPr>
          <p:cNvPr id="2" name="Title 1"/>
          <p:cNvSpPr>
            <a:spLocks noGrp="1"/>
          </p:cNvSpPr>
          <p:nvPr>
            <p:ph type="title"/>
          </p:nvPr>
        </p:nvSpPr>
        <p:spPr>
          <a:xfrm>
            <a:off x="723900" y="2717800"/>
            <a:ext cx="9336089" cy="660400"/>
          </a:xfrm>
        </p:spPr>
        <p:txBody>
          <a:bodyPr/>
          <a:lstStyle/>
          <a:p>
            <a:r>
              <a:rPr lang="en-GB" sz="1800" b="0" dirty="0"/>
              <a:t> </a:t>
            </a:r>
            <a:r>
              <a:rPr lang="en-GB" sz="1800" dirty="0"/>
              <a:t/>
            </a:r>
            <a:br>
              <a:rPr lang="en-GB" sz="1800" dirty="0"/>
            </a:br>
            <a:r>
              <a:rPr lang="en-GB" sz="1800" dirty="0"/>
              <a:t> </a:t>
            </a:r>
            <a:br>
              <a:rPr lang="en-GB" sz="1800" dirty="0"/>
            </a:b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30600"/>
            <a:ext cx="10604500" cy="44196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23900" y="649932"/>
            <a:ext cx="8674100" cy="461665"/>
          </a:xfrm>
          <a:prstGeom prst="rect">
            <a:avLst/>
          </a:prstGeom>
          <a:noFill/>
        </p:spPr>
        <p:txBody>
          <a:bodyPr wrap="square" rtlCol="0">
            <a:spAutoFit/>
          </a:bodyPr>
          <a:lstStyle/>
          <a:p>
            <a:pPr algn="ctr"/>
            <a:r>
              <a:rPr lang="en-GB" sz="2400" dirty="0" smtClean="0">
                <a:solidFill>
                  <a:srgbClr val="FF0000"/>
                </a:solidFill>
                <a:latin typeface="Arial Black" panose="020B0A04020102020204" pitchFamily="34" charset="0"/>
              </a:rPr>
              <a:t>Our School Nurses will provide </a:t>
            </a:r>
            <a:endParaRPr lang="en-GB" sz="2400" b="1" dirty="0" smtClean="0">
              <a:solidFill>
                <a:srgbClr val="FF0000"/>
              </a:solidFill>
              <a:latin typeface="Arial Black" panose="020B0A04020102020204" pitchFamily="34" charset="0"/>
            </a:endParaRPr>
          </a:p>
        </p:txBody>
      </p:sp>
      <p:sp>
        <p:nvSpPr>
          <p:cNvPr id="7" name="TextBox 6"/>
          <p:cNvSpPr txBox="1"/>
          <p:nvPr/>
        </p:nvSpPr>
        <p:spPr>
          <a:xfrm>
            <a:off x="723900" y="1397000"/>
            <a:ext cx="8839200" cy="1477328"/>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FF0000"/>
                </a:solidFill>
              </a:rPr>
              <a:t>Guidance  </a:t>
            </a:r>
            <a:r>
              <a:rPr lang="en-GB" sz="1800" dirty="0">
                <a:solidFill>
                  <a:srgbClr val="FF0000"/>
                </a:solidFill>
              </a:rPr>
              <a:t> </a:t>
            </a:r>
            <a:r>
              <a:rPr lang="en-GB" sz="1800" dirty="0" smtClean="0">
                <a:solidFill>
                  <a:srgbClr val="FF0000"/>
                </a:solidFill>
              </a:rPr>
              <a:t>on managing medical </a:t>
            </a:r>
            <a:r>
              <a:rPr lang="en-GB" sz="1800" dirty="0">
                <a:solidFill>
                  <a:srgbClr val="FF0000"/>
                </a:solidFill>
              </a:rPr>
              <a:t>conditions in school</a:t>
            </a:r>
            <a:br>
              <a:rPr lang="en-GB" sz="1800" dirty="0">
                <a:solidFill>
                  <a:srgbClr val="FF0000"/>
                </a:solidFill>
              </a:rPr>
            </a:br>
            <a:r>
              <a:rPr lang="en-GB" sz="1800" dirty="0" smtClean="0">
                <a:solidFill>
                  <a:srgbClr val="FF0000"/>
                </a:solidFill>
              </a:rPr>
              <a:t>allowing </a:t>
            </a:r>
            <a:r>
              <a:rPr lang="en-GB" sz="1800" dirty="0">
                <a:solidFill>
                  <a:srgbClr val="FF0000"/>
                </a:solidFill>
              </a:rPr>
              <a:t>every child to access every area of the curriculum </a:t>
            </a:r>
            <a:endParaRPr lang="en-GB" sz="1800" dirty="0" smtClean="0">
              <a:solidFill>
                <a:srgbClr val="FF0000"/>
              </a:solidFill>
            </a:endParaRPr>
          </a:p>
          <a:p>
            <a:pPr marL="285750" indent="-285750">
              <a:buFont typeface="Arial" panose="020B0604020202020204" pitchFamily="34" charset="0"/>
              <a:buChar char="•"/>
            </a:pPr>
            <a:endParaRPr lang="en-GB" sz="1800" dirty="0">
              <a:solidFill>
                <a:srgbClr val="FF0000"/>
              </a:solidFill>
            </a:endParaRPr>
          </a:p>
          <a:p>
            <a:pPr marL="285750" indent="-285750">
              <a:buFont typeface="Arial" panose="020B0604020202020204" pitchFamily="34" charset="0"/>
              <a:buChar char="•"/>
            </a:pPr>
            <a:r>
              <a:rPr lang="en-GB" sz="1800" dirty="0" smtClean="0">
                <a:solidFill>
                  <a:srgbClr val="FF0000"/>
                </a:solidFill>
              </a:rPr>
              <a:t>Emotional Health and Well being </a:t>
            </a:r>
            <a:r>
              <a:rPr lang="en-GB" sz="1800" dirty="0">
                <a:solidFill>
                  <a:srgbClr val="FF0000"/>
                </a:solidFill>
              </a:rPr>
              <a:t/>
            </a:r>
            <a:br>
              <a:rPr lang="en-GB" sz="1800" dirty="0">
                <a:solidFill>
                  <a:srgbClr val="FF0000"/>
                </a:solidFill>
              </a:rPr>
            </a:br>
            <a:r>
              <a:rPr lang="en-GB" sz="1800" dirty="0" smtClean="0">
                <a:solidFill>
                  <a:srgbClr val="FF0000"/>
                </a:solidFill>
              </a:rPr>
              <a:t>Providing </a:t>
            </a:r>
            <a:r>
              <a:rPr lang="en-GB" sz="1800" dirty="0">
                <a:solidFill>
                  <a:srgbClr val="FF0000"/>
                </a:solidFill>
              </a:rPr>
              <a:t>education and support with social and emotional health and </a:t>
            </a:r>
            <a:r>
              <a:rPr lang="en-GB" sz="1800" dirty="0" smtClean="0">
                <a:solidFill>
                  <a:srgbClr val="FF0000"/>
                </a:solidFill>
              </a:rPr>
              <a:t>wellbeing</a:t>
            </a:r>
            <a:endParaRPr lang="en-GB" sz="1600" dirty="0">
              <a:solidFill>
                <a:srgbClr val="FF0000"/>
              </a:solidFill>
            </a:endParaRPr>
          </a:p>
        </p:txBody>
      </p:sp>
    </p:spTree>
    <p:extLst>
      <p:ext uri="{BB962C8B-B14F-4D97-AF65-F5344CB8AC3E}">
        <p14:creationId xmlns:p14="http://schemas.microsoft.com/office/powerpoint/2010/main" val="311246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4</a:t>
            </a:fld>
            <a:endParaRPr lang="en-GB" dirty="0"/>
          </a:p>
        </p:txBody>
      </p:sp>
      <p:sp>
        <p:nvSpPr>
          <p:cNvPr id="5" name="Rectangle 4"/>
          <p:cNvSpPr/>
          <p:nvPr/>
        </p:nvSpPr>
        <p:spPr>
          <a:xfrm>
            <a:off x="0" y="0"/>
            <a:ext cx="10693400" cy="7950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714374" y="1166080"/>
            <a:ext cx="9336089" cy="1976588"/>
          </a:xfrm>
        </p:spPr>
        <p:txBody>
          <a:bodyPr/>
          <a:lstStyle/>
          <a:p>
            <a:pPr marL="342900" indent="-342900">
              <a:buFont typeface="Arial" panose="020B0604020202020204" pitchFamily="34" charset="0"/>
              <a:buChar char="•"/>
            </a:pPr>
            <a:r>
              <a:rPr lang="en-GB" sz="2000" dirty="0"/>
              <a:t>From September 2015, we will not be routinely testing children's hearing in Reception. If you have any concerns regarding your child's hearing at any time, please contact the school nurse, class teacher or your GP for further guidance or assessment.</a:t>
            </a: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46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5</a:t>
            </a:fld>
            <a:endParaRPr lang="en-GB" dirty="0"/>
          </a:p>
        </p:txBody>
      </p:sp>
      <p:sp>
        <p:nvSpPr>
          <p:cNvPr id="5" name="Rectangle 4"/>
          <p:cNvSpPr/>
          <p:nvPr/>
        </p:nvSpPr>
        <p:spPr>
          <a:xfrm>
            <a:off x="-2" y="0"/>
            <a:ext cx="10693400" cy="80899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714374" y="1203783"/>
            <a:ext cx="9336089" cy="1001343"/>
          </a:xfrm>
        </p:spPr>
        <p:txBody>
          <a:bodyPr/>
          <a:lstStyle/>
          <a:p>
            <a:pPr marL="342900" indent="-342900">
              <a:buFont typeface="Arial" panose="020B0604020202020204" pitchFamily="34" charset="0"/>
              <a:buChar char="•"/>
            </a:pPr>
            <a:r>
              <a:rPr lang="en-GB" sz="2000" dirty="0">
                <a:latin typeface="+mn-lt"/>
              </a:rPr>
              <a:t>If you have recently moved in from abroad and want to check if your child requires a BCG vaccination, please contact your school nurse for further information.</a:t>
            </a: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46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7010-E999-4FC2-AE85-B5FFBD58F110}" type="slidenum">
              <a:rPr lang="en-GB" smtClean="0"/>
              <a:pPr/>
              <a:t>6</a:t>
            </a:fld>
            <a:endParaRPr lang="en-GB" dirty="0"/>
          </a:p>
        </p:txBody>
      </p:sp>
      <p:sp>
        <p:nvSpPr>
          <p:cNvPr id="5" name="Rectangle 4"/>
          <p:cNvSpPr/>
          <p:nvPr/>
        </p:nvSpPr>
        <p:spPr>
          <a:xfrm>
            <a:off x="-2" y="0"/>
            <a:ext cx="10693400" cy="80899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40000"/>
                  <a:lumOff val="60000"/>
                </a:schemeClr>
              </a:solidFill>
            </a:endParaRPr>
          </a:p>
        </p:txBody>
      </p:sp>
      <p:sp>
        <p:nvSpPr>
          <p:cNvPr id="2" name="Title 1"/>
          <p:cNvSpPr>
            <a:spLocks noGrp="1"/>
          </p:cNvSpPr>
          <p:nvPr>
            <p:ph type="title"/>
          </p:nvPr>
        </p:nvSpPr>
        <p:spPr>
          <a:xfrm>
            <a:off x="678653" y="1084112"/>
            <a:ext cx="9336089" cy="2001988"/>
          </a:xfrm>
        </p:spPr>
        <p:txBody>
          <a:bodyPr/>
          <a:lstStyle/>
          <a:p>
            <a:pPr marL="342900" indent="-342900">
              <a:buFont typeface="Arial" panose="020B0604020202020204" pitchFamily="34" charset="0"/>
              <a:buChar char="•"/>
            </a:pPr>
            <a:r>
              <a:rPr lang="en-GB" sz="2000" dirty="0">
                <a:latin typeface="+mn-lt"/>
              </a:rPr>
              <a:t>All children under the age of 16 are eligible for free dental care and vision checks. Please ensure that your child has an annual check-up at the dentist and opticians</a:t>
            </a:r>
            <a:r>
              <a:rPr lang="en-GB" sz="2000" dirty="0" smtClean="0">
                <a:latin typeface="+mn-lt"/>
              </a:rPr>
              <a:t>.</a:t>
            </a:r>
            <a:br>
              <a:rPr lang="en-GB" sz="2000" dirty="0" smtClean="0">
                <a:latin typeface="+mn-lt"/>
              </a:rPr>
            </a:br>
            <a:r>
              <a:rPr lang="en-GB" sz="2000" dirty="0">
                <a:latin typeface="+mn-lt"/>
              </a:rPr>
              <a:t/>
            </a:r>
            <a:br>
              <a:rPr lang="en-GB" sz="2000" dirty="0">
                <a:latin typeface="+mn-lt"/>
              </a:rPr>
            </a:br>
            <a:r>
              <a:rPr lang="en-GB" sz="2000" dirty="0">
                <a:latin typeface="+mn-lt"/>
              </a:rPr>
              <a:t>If you have health concerns that impact on your child's schooling, please contact your school </a:t>
            </a:r>
            <a:r>
              <a:rPr lang="en-GB" sz="2000" dirty="0" smtClean="0">
                <a:latin typeface="+mn-lt"/>
              </a:rPr>
              <a:t>nurse </a:t>
            </a:r>
            <a:br>
              <a:rPr lang="en-GB" sz="2000" dirty="0" smtClean="0">
                <a:latin typeface="+mn-lt"/>
              </a:rPr>
            </a:br>
            <a:r>
              <a:rPr lang="en-GB" sz="8000" dirty="0"/>
              <a:t/>
            </a:r>
            <a:br>
              <a:rPr lang="en-GB" sz="8000" dirty="0"/>
            </a:br>
            <a:endParaRPr lang="en-GB" sz="8000" dirty="0">
              <a:solidFill>
                <a:srgbClr val="82C0D2"/>
              </a:solidFill>
            </a:endParaRPr>
          </a:p>
        </p:txBody>
      </p:sp>
      <p:pic>
        <p:nvPicPr>
          <p:cNvPr id="1026" name="Picture 2" descr="C:\Users\kasey.ly\Desktop\Devon_school_nurse_creativ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33168"/>
            <a:ext cx="10693399" cy="461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473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rgin Care - PowerPoint template">
  <a:themeElements>
    <a:clrScheme name="VC_Colours">
      <a:dk1>
        <a:sysClr val="windowText" lastClr="000000"/>
      </a:dk1>
      <a:lt1>
        <a:sysClr val="window" lastClr="FFFFFF"/>
      </a:lt1>
      <a:dk2>
        <a:srgbClr val="1F497D"/>
      </a:dk2>
      <a:lt2>
        <a:srgbClr val="EEECE1"/>
      </a:lt2>
      <a:accent1>
        <a:srgbClr val="ED1A37"/>
      </a:accent1>
      <a:accent2>
        <a:srgbClr val="82C0D2"/>
      </a:accent2>
      <a:accent3>
        <a:srgbClr val="808285"/>
      </a:accent3>
      <a:accent4>
        <a:srgbClr val="CF8447"/>
      </a:accent4>
      <a:accent5>
        <a:srgbClr val="B9B7AF"/>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rgbClr val="808285"/>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Virgin Care - PowerPoint template</Template>
  <TotalTime>88</TotalTime>
  <Words>174</Words>
  <Application>Microsoft Office PowerPoint</Application>
  <PresentationFormat>Custom</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Virgin Care - PowerPoint template</vt:lpstr>
      <vt:lpstr>Your named school nurse is:  Michelle Perryman Office No 01404 816020 Mobile No 07816956366 e-mail michelle.perryman@nhs.net    </vt:lpstr>
      <vt:lpstr>Our School Nurses   will provide  </vt:lpstr>
      <vt:lpstr>     </vt:lpstr>
      <vt:lpstr>From September 2015, we will not be routinely testing children's hearing in Reception. If you have any concerns regarding your child's hearing at any time, please contact the school nurse, class teacher or your GP for further guidance or assessment. </vt:lpstr>
      <vt:lpstr>If you have recently moved in from abroad and want to check if your child requires a BCG vaccination, please contact your school nurse for further information. </vt:lpstr>
      <vt:lpstr>All children under the age of 16 are eligible for free dental care and vision checks. Please ensure that your child has an annual check-up at the dentist and opticians.  If you have health concerns that impact on your child's schooling, please contact your school nurse   </vt:lpstr>
    </vt:vector>
  </TitlesOfParts>
  <Company>Virgin Care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Kasey Ly</dc:creator>
  <cp:lastModifiedBy>Carole Shilston</cp:lastModifiedBy>
  <cp:revision>11</cp:revision>
  <dcterms:created xsi:type="dcterms:W3CDTF">2015-06-23T14:41:13Z</dcterms:created>
  <dcterms:modified xsi:type="dcterms:W3CDTF">2017-03-04T21:30:58Z</dcterms:modified>
</cp:coreProperties>
</file>