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20"/>
  </p:notesMasterIdLst>
  <p:handoutMasterIdLst>
    <p:handoutMasterId r:id="rId21"/>
  </p:handoutMasterIdLst>
  <p:sldIdLst>
    <p:sldId id="256" r:id="rId2"/>
    <p:sldId id="278" r:id="rId3"/>
    <p:sldId id="279"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85" r:id="rId18"/>
    <p:sldId id="277" r:id="rId19"/>
  </p:sldIdLst>
  <p:sldSz cx="12192000" cy="6858000"/>
  <p:notesSz cx="6669088"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3" d="100"/>
          <a:sy n="73" d="100"/>
        </p:scale>
        <p:origin x="58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7607" y="0"/>
            <a:ext cx="2889938" cy="498056"/>
          </a:xfrm>
          <a:prstGeom prst="rect">
            <a:avLst/>
          </a:prstGeom>
        </p:spPr>
        <p:txBody>
          <a:bodyPr vert="horz" lIns="91440" tIns="45720" rIns="91440" bIns="45720" rtlCol="0"/>
          <a:lstStyle>
            <a:lvl1pPr algn="r">
              <a:defRPr sz="1200"/>
            </a:lvl1pPr>
          </a:lstStyle>
          <a:p>
            <a:fld id="{1E2DDA72-C760-449B-8F20-8FFA94D51E80}" type="datetimeFigureOut">
              <a:rPr lang="en-GB" smtClean="0"/>
              <a:t>20/11/2020</a:t>
            </a:fld>
            <a:endParaRPr lang="en-GB"/>
          </a:p>
        </p:txBody>
      </p:sp>
      <p:sp>
        <p:nvSpPr>
          <p:cNvPr id="4" name="Footer Placeholder 3"/>
          <p:cNvSpPr>
            <a:spLocks noGrp="1"/>
          </p:cNvSpPr>
          <p:nvPr>
            <p:ph type="ftr" sz="quarter" idx="2"/>
          </p:nvPr>
        </p:nvSpPr>
        <p:spPr>
          <a:xfrm>
            <a:off x="0" y="9428584"/>
            <a:ext cx="2889938"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7607" y="9428584"/>
            <a:ext cx="2889938" cy="498055"/>
          </a:xfrm>
          <a:prstGeom prst="rect">
            <a:avLst/>
          </a:prstGeom>
        </p:spPr>
        <p:txBody>
          <a:bodyPr vert="horz" lIns="91440" tIns="45720" rIns="91440" bIns="45720" rtlCol="0" anchor="b"/>
          <a:lstStyle>
            <a:lvl1pPr algn="r">
              <a:defRPr sz="1200"/>
            </a:lvl1pPr>
          </a:lstStyle>
          <a:p>
            <a:fld id="{641A026C-59EB-4F9D-824C-D3C850F2085B}" type="slidenum">
              <a:rPr lang="en-GB" smtClean="0"/>
              <a:t>‹#›</a:t>
            </a:fld>
            <a:endParaRPr lang="en-GB"/>
          </a:p>
        </p:txBody>
      </p:sp>
    </p:spTree>
    <p:extLst>
      <p:ext uri="{BB962C8B-B14F-4D97-AF65-F5344CB8AC3E}">
        <p14:creationId xmlns:p14="http://schemas.microsoft.com/office/powerpoint/2010/main" val="22306344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E31A5FA7-6039-4EF7-92D4-7EA1D2964F53}" type="datetimeFigureOut">
              <a:rPr lang="en-GB" smtClean="0"/>
              <a:t>20/11/2020</a:t>
            </a:fld>
            <a:endParaRPr lang="en-GB"/>
          </a:p>
        </p:txBody>
      </p:sp>
      <p:sp>
        <p:nvSpPr>
          <p:cNvPr id="4" name="Slide Image Placeholder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77194"/>
            <a:ext cx="5335270" cy="3908614"/>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fld id="{EE3BA124-39F8-4193-AFCE-8DFFF47C57D1}" type="slidenum">
              <a:rPr lang="en-GB" smtClean="0"/>
              <a:t>‹#›</a:t>
            </a:fld>
            <a:endParaRPr lang="en-GB"/>
          </a:p>
        </p:txBody>
      </p:sp>
    </p:spTree>
    <p:extLst>
      <p:ext uri="{BB962C8B-B14F-4D97-AF65-F5344CB8AC3E}">
        <p14:creationId xmlns:p14="http://schemas.microsoft.com/office/powerpoint/2010/main" val="4592085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3:notes"/>
          <p:cNvSpPr txBox="1">
            <a:spLocks noGrp="1"/>
          </p:cNvSpPr>
          <p:nvPr>
            <p:ph type="body" idx="1"/>
          </p:nvPr>
        </p:nvSpPr>
        <p:spPr>
          <a:xfrm>
            <a:off x="666909" y="4777194"/>
            <a:ext cx="533527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p3:notes"/>
          <p:cNvSpPr>
            <a:spLocks noGrp="1" noRot="1" noChangeAspect="1"/>
          </p:cNvSpPr>
          <p:nvPr>
            <p:ph type="sldImg" idx="2"/>
          </p:nvPr>
        </p:nvSpPr>
        <p:spPr>
          <a:xfrm>
            <a:off x="357188" y="1241425"/>
            <a:ext cx="5954712"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76049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766b0ba5fb_0_2:notes"/>
          <p:cNvSpPr>
            <a:spLocks noGrp="1" noRot="1" noChangeAspect="1"/>
          </p:cNvSpPr>
          <p:nvPr>
            <p:ph type="sldImg" idx="2"/>
          </p:nvPr>
        </p:nvSpPr>
        <p:spPr>
          <a:xfrm>
            <a:off x="357188" y="1241425"/>
            <a:ext cx="5954712" cy="334962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766b0ba5fb_0_2:notes"/>
          <p:cNvSpPr txBox="1">
            <a:spLocks noGrp="1"/>
          </p:cNvSpPr>
          <p:nvPr>
            <p:ph type="body" idx="1"/>
          </p:nvPr>
        </p:nvSpPr>
        <p:spPr>
          <a:xfrm>
            <a:off x="666909" y="4777194"/>
            <a:ext cx="5335270" cy="3908777"/>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4" name="Google Shape;114;g766b0ba5fb_0_2:notes"/>
          <p:cNvSpPr txBox="1">
            <a:spLocks noGrp="1"/>
          </p:cNvSpPr>
          <p:nvPr>
            <p:ph type="sldNum" idx="12"/>
          </p:nvPr>
        </p:nvSpPr>
        <p:spPr>
          <a:xfrm>
            <a:off x="3777606" y="9428582"/>
            <a:ext cx="2889938" cy="49796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Calibri"/>
              <a:buNone/>
            </a:pPr>
            <a:fld id="{00000000-1234-1234-1234-123412341234}" type="slidenum">
              <a:rPr lang="en-GB"/>
              <a:t>3</a:t>
            </a:fld>
            <a:endParaRPr sz="1400">
              <a:latin typeface="Arial"/>
              <a:ea typeface="Arial"/>
              <a:cs typeface="Arial"/>
              <a:sym typeface="Arial"/>
            </a:endParaRPr>
          </a:p>
        </p:txBody>
      </p:sp>
    </p:spTree>
    <p:extLst>
      <p:ext uri="{BB962C8B-B14F-4D97-AF65-F5344CB8AC3E}">
        <p14:creationId xmlns:p14="http://schemas.microsoft.com/office/powerpoint/2010/main" val="2737978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6011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71480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079057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272930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018250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81515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65900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83674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52856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85864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11/20/2020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2682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60209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35906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73908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72569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2548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11/20/2020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82618553"/>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https://forms.gle/PnH4omsskgoVW3x47"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gif"/><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1" y="685799"/>
            <a:ext cx="10393091" cy="2971801"/>
          </a:xfrm>
        </p:spPr>
        <p:txBody>
          <a:bodyPr>
            <a:normAutofit/>
          </a:bodyPr>
          <a:lstStyle/>
          <a:p>
            <a:r>
              <a:rPr lang="en-GB" dirty="0"/>
              <a:t>W</a:t>
            </a:r>
            <a:r>
              <a:rPr lang="en-GB" dirty="0" smtClean="0"/>
              <a:t>himple Primary School</a:t>
            </a:r>
            <a:br>
              <a:rPr lang="en-GB" dirty="0" smtClean="0"/>
            </a:br>
            <a:r>
              <a:rPr lang="en-GB" dirty="0" smtClean="0"/>
              <a:t>Relationships and Sex Education</a:t>
            </a:r>
            <a:endParaRPr lang="en-GB" dirty="0"/>
          </a:p>
        </p:txBody>
      </p:sp>
      <p:sp>
        <p:nvSpPr>
          <p:cNvPr id="3" name="Subtitle 2"/>
          <p:cNvSpPr>
            <a:spLocks noGrp="1"/>
          </p:cNvSpPr>
          <p:nvPr>
            <p:ph type="subTitle" idx="1"/>
          </p:nvPr>
        </p:nvSpPr>
        <p:spPr/>
        <p:txBody>
          <a:bodyPr/>
          <a:lstStyle/>
          <a:p>
            <a:r>
              <a:rPr lang="en-GB" dirty="0" smtClean="0"/>
              <a:t>Consultation with our School Community</a:t>
            </a:r>
            <a:endParaRPr lang="en-GB" dirty="0"/>
          </a:p>
        </p:txBody>
      </p:sp>
      <p:pic>
        <p:nvPicPr>
          <p:cNvPr id="5" name="Picture 4" descr="C:\Users\Susie\AppData\Local\Microsoft\Windows\INetCache\IE\X4L8R2CT\Logo-Whimple-rev1.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1783" y="4819786"/>
            <a:ext cx="1797050" cy="1685925"/>
          </a:xfrm>
          <a:prstGeom prst="rect">
            <a:avLst/>
          </a:prstGeom>
          <a:noFill/>
          <a:ln>
            <a:noFill/>
          </a:ln>
        </p:spPr>
      </p:pic>
    </p:spTree>
    <p:extLst>
      <p:ext uri="{BB962C8B-B14F-4D97-AF65-F5344CB8AC3E}">
        <p14:creationId xmlns:p14="http://schemas.microsoft.com/office/powerpoint/2010/main" val="2379478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42974" y="357188"/>
            <a:ext cx="10887075" cy="4154984"/>
          </a:xfrm>
          <a:prstGeom prst="rect">
            <a:avLst/>
          </a:prstGeom>
          <a:noFill/>
        </p:spPr>
        <p:txBody>
          <a:bodyPr wrap="square" rtlCol="0">
            <a:spAutoFit/>
          </a:bodyPr>
          <a:lstStyle/>
          <a:p>
            <a:pPr algn="ctr"/>
            <a:r>
              <a:rPr lang="en-GB" sz="3200" b="1" dirty="0" smtClean="0"/>
              <a:t>Findings from children about what they already know/ need to know about Relationships and Sex :</a:t>
            </a:r>
          </a:p>
          <a:p>
            <a:pPr algn="ctr"/>
            <a:endParaRPr lang="en-GB" sz="3200" b="1" dirty="0"/>
          </a:p>
          <a:p>
            <a:pPr marL="457200" indent="-457200">
              <a:buFont typeface="Arial" panose="020B0604020202020204" pitchFamily="34" charset="0"/>
              <a:buChar char="•"/>
            </a:pPr>
            <a:r>
              <a:rPr lang="en-GB" sz="2800" dirty="0" smtClean="0">
                <a:solidFill>
                  <a:srgbClr val="FF0000"/>
                </a:solidFill>
              </a:rPr>
              <a:t>What do they need to know now? (What do they view as age appropriate?)</a:t>
            </a:r>
          </a:p>
          <a:p>
            <a:pPr marL="457200" indent="-457200">
              <a:buFont typeface="Arial" panose="020B0604020202020204" pitchFamily="34" charset="0"/>
              <a:buChar char="•"/>
            </a:pPr>
            <a:r>
              <a:rPr lang="en-GB" sz="2800" dirty="0" smtClean="0">
                <a:solidFill>
                  <a:srgbClr val="FF0000"/>
                </a:solidFill>
              </a:rPr>
              <a:t>What do they need to know at the age of 13? </a:t>
            </a:r>
          </a:p>
          <a:p>
            <a:pPr marL="457200" indent="-457200">
              <a:buFont typeface="Arial" panose="020B0604020202020204" pitchFamily="34" charset="0"/>
              <a:buChar char="•"/>
            </a:pPr>
            <a:endParaRPr lang="en-GB" sz="2800" dirty="0"/>
          </a:p>
          <a:p>
            <a:r>
              <a:rPr lang="en-GB" sz="2800" dirty="0" smtClean="0"/>
              <a:t>In addition they were asked: </a:t>
            </a:r>
          </a:p>
          <a:p>
            <a:r>
              <a:rPr lang="en-GB" sz="2800" dirty="0" smtClean="0"/>
              <a:t>‘Tell me about this picture….’</a:t>
            </a:r>
          </a:p>
        </p:txBody>
      </p:sp>
      <p:pic>
        <p:nvPicPr>
          <p:cNvPr id="4" name="Picture 3"/>
          <p:cNvPicPr>
            <a:picLocks noChangeAspect="1"/>
          </p:cNvPicPr>
          <p:nvPr/>
        </p:nvPicPr>
        <p:blipFill>
          <a:blip r:embed="rId2"/>
          <a:stretch>
            <a:fillRect/>
          </a:stretch>
        </p:blipFill>
        <p:spPr>
          <a:xfrm>
            <a:off x="7224711" y="3440609"/>
            <a:ext cx="2962277" cy="2962277"/>
          </a:xfrm>
          <a:prstGeom prst="rect">
            <a:avLst/>
          </a:prstGeom>
        </p:spPr>
      </p:pic>
    </p:spTree>
    <p:extLst>
      <p:ext uri="{BB962C8B-B14F-4D97-AF65-F5344CB8AC3E}">
        <p14:creationId xmlns:p14="http://schemas.microsoft.com/office/powerpoint/2010/main" val="1863499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28663" y="471488"/>
            <a:ext cx="10887075" cy="5232202"/>
          </a:xfrm>
          <a:prstGeom prst="rect">
            <a:avLst/>
          </a:prstGeom>
          <a:noFill/>
        </p:spPr>
        <p:txBody>
          <a:bodyPr wrap="square" rtlCol="0">
            <a:spAutoFit/>
          </a:bodyPr>
          <a:lstStyle/>
          <a:p>
            <a:pPr algn="ctr"/>
            <a:r>
              <a:rPr lang="en-GB" sz="2800" b="1" dirty="0" smtClean="0"/>
              <a:t>What did children say? </a:t>
            </a:r>
          </a:p>
          <a:p>
            <a:endParaRPr lang="en-GB" dirty="0"/>
          </a:p>
          <a:p>
            <a:r>
              <a:rPr lang="en-GB" sz="2400" dirty="0" smtClean="0"/>
              <a:t>What children feel they need to know about now:</a:t>
            </a:r>
          </a:p>
          <a:p>
            <a:endParaRPr lang="en-GB" sz="2400" dirty="0"/>
          </a:p>
          <a:p>
            <a:r>
              <a:rPr lang="en-GB" sz="2400" b="1" dirty="0" smtClean="0"/>
              <a:t>Year 2:</a:t>
            </a:r>
          </a:p>
          <a:p>
            <a:pPr marL="285750" indent="-285750">
              <a:buFont typeface="Arial" panose="020B0604020202020204" pitchFamily="34" charset="0"/>
              <a:buChar char="•"/>
            </a:pPr>
            <a:r>
              <a:rPr lang="en-GB" sz="2400" dirty="0" smtClean="0"/>
              <a:t>Making friends, how to be nice to each other and keeping safe</a:t>
            </a:r>
          </a:p>
          <a:p>
            <a:pPr marL="285750" indent="-285750">
              <a:buFont typeface="Arial" panose="020B0604020202020204" pitchFamily="34" charset="0"/>
              <a:buChar char="•"/>
            </a:pPr>
            <a:endParaRPr lang="en-GB" sz="2400" dirty="0"/>
          </a:p>
          <a:p>
            <a:r>
              <a:rPr lang="en-GB" sz="2400" b="1" dirty="0" smtClean="0"/>
              <a:t>Year 4:</a:t>
            </a:r>
          </a:p>
          <a:p>
            <a:pPr marL="285750" indent="-285750">
              <a:buFont typeface="Arial" panose="020B0604020202020204" pitchFamily="34" charset="0"/>
              <a:buChar char="•"/>
            </a:pPr>
            <a:r>
              <a:rPr lang="en-GB" sz="2400" dirty="0" smtClean="0"/>
              <a:t>Being lonely and friendships, keeping safe including stranger danger, use of seat belts, road safety, what might change when they get older</a:t>
            </a:r>
          </a:p>
          <a:p>
            <a:endParaRPr lang="en-GB" sz="2400" dirty="0"/>
          </a:p>
          <a:p>
            <a:r>
              <a:rPr lang="en-GB" sz="2400" b="1" dirty="0" smtClean="0"/>
              <a:t>Year 6:</a:t>
            </a:r>
          </a:p>
          <a:p>
            <a:pPr marL="285750" indent="-285750">
              <a:buFont typeface="Arial" panose="020B0604020202020204" pitchFamily="34" charset="0"/>
              <a:buChar char="•"/>
            </a:pPr>
            <a:r>
              <a:rPr lang="en-GB" sz="2400" dirty="0" smtClean="0"/>
              <a:t>Different kinds of love and relationships - including sharing relationships online safety, road safety, body changes</a:t>
            </a:r>
            <a:endParaRPr lang="en-GB" sz="2400" dirty="0"/>
          </a:p>
        </p:txBody>
      </p:sp>
    </p:spTree>
    <p:extLst>
      <p:ext uri="{BB962C8B-B14F-4D97-AF65-F5344CB8AC3E}">
        <p14:creationId xmlns:p14="http://schemas.microsoft.com/office/powerpoint/2010/main" val="38867938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05395" y="576807"/>
            <a:ext cx="11301413" cy="6032421"/>
          </a:xfrm>
          <a:prstGeom prst="rect">
            <a:avLst/>
          </a:prstGeom>
          <a:noFill/>
        </p:spPr>
        <p:txBody>
          <a:bodyPr wrap="square" rtlCol="0">
            <a:spAutoFit/>
          </a:bodyPr>
          <a:lstStyle/>
          <a:p>
            <a:r>
              <a:rPr lang="en-GB" sz="3200" b="1" dirty="0" smtClean="0"/>
              <a:t>What did children say they needed to know later? </a:t>
            </a:r>
          </a:p>
          <a:p>
            <a:endParaRPr lang="en-GB" dirty="0"/>
          </a:p>
          <a:p>
            <a:pPr lvl="2"/>
            <a:r>
              <a:rPr lang="en-GB" sz="2400" b="1" dirty="0" smtClean="0"/>
              <a:t>Year 2:</a:t>
            </a:r>
          </a:p>
          <a:p>
            <a:pPr marL="1200150" lvl="2" indent="-285750">
              <a:buFont typeface="Arial" panose="020B0604020202020204" pitchFamily="34" charset="0"/>
              <a:buChar char="•"/>
            </a:pPr>
            <a:r>
              <a:rPr lang="en-GB" sz="2400" dirty="0" smtClean="0"/>
              <a:t>Internet safety</a:t>
            </a:r>
          </a:p>
          <a:p>
            <a:pPr marL="1200150" lvl="2" indent="-285750">
              <a:buFont typeface="Arial" panose="020B0604020202020204" pitchFamily="34" charset="0"/>
              <a:buChar char="•"/>
            </a:pPr>
            <a:r>
              <a:rPr lang="en-GB" sz="2400" dirty="0" smtClean="0"/>
              <a:t>Being an adult and having babies</a:t>
            </a:r>
          </a:p>
          <a:p>
            <a:pPr marL="1200150" lvl="2" indent="-285750">
              <a:buFont typeface="Arial" panose="020B0604020202020204" pitchFamily="34" charset="0"/>
              <a:buChar char="•"/>
            </a:pPr>
            <a:r>
              <a:rPr lang="en-GB" sz="2400" dirty="0" smtClean="0"/>
              <a:t>First Aid</a:t>
            </a:r>
          </a:p>
          <a:p>
            <a:pPr marL="1200150" lvl="2" indent="-285750">
              <a:buFont typeface="Arial" panose="020B0604020202020204" pitchFamily="34" charset="0"/>
              <a:buChar char="•"/>
            </a:pPr>
            <a:endParaRPr lang="en-GB" sz="2400" dirty="0"/>
          </a:p>
          <a:p>
            <a:pPr lvl="2"/>
            <a:r>
              <a:rPr lang="en-GB" sz="2400" b="1" dirty="0" smtClean="0"/>
              <a:t>Year 4:</a:t>
            </a:r>
          </a:p>
          <a:p>
            <a:pPr marL="1200150" lvl="2" indent="-285750">
              <a:buFont typeface="Arial" panose="020B0604020202020204" pitchFamily="34" charset="0"/>
              <a:buChar char="•"/>
            </a:pPr>
            <a:r>
              <a:rPr lang="en-GB" sz="2400" dirty="0" smtClean="0"/>
              <a:t>How to cook good food</a:t>
            </a:r>
          </a:p>
          <a:p>
            <a:pPr marL="1200150" lvl="2" indent="-285750">
              <a:buFont typeface="Arial" panose="020B0604020202020204" pitchFamily="34" charset="0"/>
              <a:buChar char="•"/>
            </a:pPr>
            <a:r>
              <a:rPr lang="en-GB" sz="2400" dirty="0" smtClean="0"/>
              <a:t>Internet safety</a:t>
            </a:r>
          </a:p>
          <a:p>
            <a:pPr marL="1200150" lvl="2" indent="-285750">
              <a:buFont typeface="Arial" panose="020B0604020202020204" pitchFamily="34" charset="0"/>
              <a:buChar char="•"/>
            </a:pPr>
            <a:r>
              <a:rPr lang="en-GB" sz="2400" dirty="0" smtClean="0"/>
              <a:t>Having babies</a:t>
            </a:r>
          </a:p>
          <a:p>
            <a:pPr marL="1200150" lvl="2" indent="-285750">
              <a:buFont typeface="Arial" panose="020B0604020202020204" pitchFamily="34" charset="0"/>
              <a:buChar char="•"/>
            </a:pPr>
            <a:r>
              <a:rPr lang="en-GB" sz="2400" dirty="0" smtClean="0"/>
              <a:t>How to get jobs – what we will do when older</a:t>
            </a:r>
          </a:p>
          <a:p>
            <a:pPr marL="1200150" lvl="2" indent="-285750">
              <a:buFont typeface="Arial" panose="020B0604020202020204" pitchFamily="34" charset="0"/>
              <a:buChar char="•"/>
            </a:pPr>
            <a:endParaRPr lang="en-GB" sz="2400" dirty="0"/>
          </a:p>
          <a:p>
            <a:pPr lvl="2"/>
            <a:r>
              <a:rPr lang="en-GB" sz="2400" b="1" dirty="0" smtClean="0"/>
              <a:t>Year 6:</a:t>
            </a:r>
          </a:p>
          <a:p>
            <a:pPr marL="1200150" lvl="2" indent="-285750">
              <a:buFont typeface="Arial" panose="020B0604020202020204" pitchFamily="34" charset="0"/>
              <a:buChar char="•"/>
            </a:pPr>
            <a:r>
              <a:rPr lang="en-GB" sz="2400" dirty="0" smtClean="0"/>
              <a:t>How to avoid pregnancy</a:t>
            </a:r>
          </a:p>
          <a:p>
            <a:pPr marL="1200150" lvl="2" indent="-285750">
              <a:buFont typeface="Arial" panose="020B0604020202020204" pitchFamily="34" charset="0"/>
              <a:buChar char="•"/>
            </a:pPr>
            <a:r>
              <a:rPr lang="en-GB" sz="2400" dirty="0" smtClean="0"/>
              <a:t>How to get a job</a:t>
            </a:r>
            <a:endParaRPr lang="en-GB" sz="2400" dirty="0"/>
          </a:p>
        </p:txBody>
      </p:sp>
    </p:spTree>
    <p:extLst>
      <p:ext uri="{BB962C8B-B14F-4D97-AF65-F5344CB8AC3E}">
        <p14:creationId xmlns:p14="http://schemas.microsoft.com/office/powerpoint/2010/main" val="168835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03702" y="762506"/>
            <a:ext cx="8164285" cy="1077218"/>
          </a:xfrm>
          <a:prstGeom prst="rect">
            <a:avLst/>
          </a:prstGeom>
          <a:noFill/>
        </p:spPr>
        <p:txBody>
          <a:bodyPr wrap="square" rtlCol="0">
            <a:spAutoFit/>
          </a:bodyPr>
          <a:lstStyle/>
          <a:p>
            <a:pPr algn="ctr"/>
            <a:r>
              <a:rPr lang="en-GB" sz="3200" b="1" dirty="0"/>
              <a:t>Where did children think the </a:t>
            </a:r>
            <a:endParaRPr lang="en-GB" sz="3200" b="1" dirty="0" smtClean="0"/>
          </a:p>
          <a:p>
            <a:pPr algn="ctr"/>
            <a:r>
              <a:rPr lang="en-GB" sz="3200" b="1" dirty="0" smtClean="0"/>
              <a:t>baby </a:t>
            </a:r>
            <a:r>
              <a:rPr lang="en-GB" sz="3200" b="1" dirty="0"/>
              <a:t>had come from?</a:t>
            </a:r>
          </a:p>
        </p:txBody>
      </p:sp>
      <p:graphicFrame>
        <p:nvGraphicFramePr>
          <p:cNvPr id="5" name="Table 4"/>
          <p:cNvGraphicFramePr>
            <a:graphicFrameLocks noGrp="1"/>
          </p:cNvGraphicFramePr>
          <p:nvPr>
            <p:extLst>
              <p:ext uri="{D42A27DB-BD31-4B8C-83A1-F6EECF244321}">
                <p14:modId xmlns:p14="http://schemas.microsoft.com/office/powerpoint/2010/main" val="2441647278"/>
              </p:ext>
            </p:extLst>
          </p:nvPr>
        </p:nvGraphicFramePr>
        <p:xfrm>
          <a:off x="1171575" y="1991252"/>
          <a:ext cx="10287000" cy="3952348"/>
        </p:xfrm>
        <a:graphic>
          <a:graphicData uri="http://schemas.openxmlformats.org/drawingml/2006/table">
            <a:tbl>
              <a:tblPr firstRow="1" bandRow="1">
                <a:tableStyleId>{5C22544A-7EE6-4342-B048-85BDC9FD1C3A}</a:tableStyleId>
              </a:tblPr>
              <a:tblGrid>
                <a:gridCol w="3429000">
                  <a:extLst>
                    <a:ext uri="{9D8B030D-6E8A-4147-A177-3AD203B41FA5}">
                      <a16:colId xmlns:a16="http://schemas.microsoft.com/office/drawing/2014/main" val="1431171267"/>
                    </a:ext>
                  </a:extLst>
                </a:gridCol>
                <a:gridCol w="3429000">
                  <a:extLst>
                    <a:ext uri="{9D8B030D-6E8A-4147-A177-3AD203B41FA5}">
                      <a16:colId xmlns:a16="http://schemas.microsoft.com/office/drawing/2014/main" val="91517631"/>
                    </a:ext>
                  </a:extLst>
                </a:gridCol>
                <a:gridCol w="3429000">
                  <a:extLst>
                    <a:ext uri="{9D8B030D-6E8A-4147-A177-3AD203B41FA5}">
                      <a16:colId xmlns:a16="http://schemas.microsoft.com/office/drawing/2014/main" val="3805275724"/>
                    </a:ext>
                  </a:extLst>
                </a:gridCol>
              </a:tblGrid>
              <a:tr h="3952348">
                <a:tc>
                  <a:txBody>
                    <a:bodyPr/>
                    <a:lstStyle/>
                    <a:p>
                      <a:r>
                        <a:rPr lang="en-GB" sz="2400" dirty="0" smtClean="0"/>
                        <a:t>Year 2:</a:t>
                      </a:r>
                    </a:p>
                    <a:p>
                      <a:pPr marL="285750" indent="-285750">
                        <a:buFont typeface="Arial" panose="020B0604020202020204" pitchFamily="34" charset="0"/>
                        <a:buChar char="•"/>
                      </a:pPr>
                      <a:r>
                        <a:rPr lang="en-GB" sz="1800" dirty="0" smtClean="0"/>
                        <a:t>Mummy’s tummy</a:t>
                      </a:r>
                    </a:p>
                    <a:p>
                      <a:pPr marL="285750" indent="-285750">
                        <a:buFont typeface="Arial" panose="020B0604020202020204" pitchFamily="34" charset="0"/>
                        <a:buChar char="•"/>
                      </a:pPr>
                      <a:r>
                        <a:rPr lang="en-GB" sz="1800" dirty="0" smtClean="0"/>
                        <a:t>Dad’s make babies</a:t>
                      </a:r>
                    </a:p>
                    <a:p>
                      <a:pPr marL="285750" indent="-285750">
                        <a:buFont typeface="Arial" panose="020B0604020202020204" pitchFamily="34" charset="0"/>
                        <a:buChar char="•"/>
                      </a:pPr>
                      <a:r>
                        <a:rPr lang="en-GB" sz="1800" dirty="0" smtClean="0"/>
                        <a:t>A seed from daddy</a:t>
                      </a:r>
                    </a:p>
                    <a:p>
                      <a:pPr marL="285750" indent="-285750">
                        <a:buFont typeface="Arial" panose="020B0604020202020204" pitchFamily="34" charset="0"/>
                        <a:buChar char="•"/>
                      </a:pPr>
                      <a:r>
                        <a:rPr lang="en-GB" sz="1800" dirty="0" smtClean="0"/>
                        <a:t>Staying in bed</a:t>
                      </a:r>
                    </a:p>
                    <a:p>
                      <a:pPr marL="285750" indent="-285750">
                        <a:buFont typeface="Arial" panose="020B0604020202020204" pitchFamily="34" charset="0"/>
                        <a:buChar char="•"/>
                      </a:pPr>
                      <a:r>
                        <a:rPr lang="en-GB" sz="1800" dirty="0" smtClean="0"/>
                        <a:t>Not sure</a:t>
                      </a:r>
                    </a:p>
                    <a:p>
                      <a:endParaRPr lang="en-GB" dirty="0"/>
                    </a:p>
                  </a:txBody>
                  <a:tcPr/>
                </a:tc>
                <a:tc>
                  <a:txBody>
                    <a:bodyPr/>
                    <a:lstStyle/>
                    <a:p>
                      <a:pPr marL="0" indent="0">
                        <a:buFont typeface="Arial" panose="020B0604020202020204" pitchFamily="34" charset="0"/>
                        <a:buNone/>
                      </a:pPr>
                      <a:r>
                        <a:rPr lang="en-GB" sz="2400" dirty="0" smtClean="0"/>
                        <a:t>Year 4:</a:t>
                      </a:r>
                    </a:p>
                    <a:p>
                      <a:pPr marL="285750" indent="-285750">
                        <a:buFont typeface="Arial" panose="020B0604020202020204" pitchFamily="34" charset="0"/>
                        <a:buChar char="•"/>
                      </a:pPr>
                      <a:r>
                        <a:rPr lang="en-GB" sz="1800" dirty="0" smtClean="0"/>
                        <a:t>Mummy’s tummy</a:t>
                      </a:r>
                    </a:p>
                    <a:p>
                      <a:pPr marL="285750" indent="-285750">
                        <a:buFont typeface="Arial" panose="020B0604020202020204" pitchFamily="34" charset="0"/>
                        <a:buChar char="•"/>
                      </a:pPr>
                      <a:r>
                        <a:rPr lang="en-GB" sz="1800" dirty="0" smtClean="0"/>
                        <a:t>The parents</a:t>
                      </a:r>
                    </a:p>
                    <a:p>
                      <a:pPr marL="285750" indent="-285750">
                        <a:buFont typeface="Arial" panose="020B0604020202020204" pitchFamily="34" charset="0"/>
                        <a:buChar char="•"/>
                      </a:pPr>
                      <a:r>
                        <a:rPr lang="en-GB" sz="1800" dirty="0" smtClean="0"/>
                        <a:t>From two people</a:t>
                      </a:r>
                    </a:p>
                    <a:p>
                      <a:pPr marL="285750" indent="-285750">
                        <a:buFont typeface="Arial" panose="020B0604020202020204" pitchFamily="34" charset="0"/>
                        <a:buChar char="•"/>
                      </a:pPr>
                      <a:r>
                        <a:rPr lang="en-GB" sz="1800" dirty="0" smtClean="0"/>
                        <a:t>Can adopt</a:t>
                      </a:r>
                    </a:p>
                    <a:p>
                      <a:pPr marL="285750" indent="-285750">
                        <a:buFont typeface="Arial" panose="020B0604020202020204" pitchFamily="34" charset="0"/>
                        <a:buChar char="•"/>
                      </a:pPr>
                      <a:r>
                        <a:rPr lang="en-GB" sz="1800" dirty="0" smtClean="0"/>
                        <a:t>A man and a girl like each other and</a:t>
                      </a:r>
                      <a:r>
                        <a:rPr lang="en-GB" sz="1800" baseline="0" dirty="0" smtClean="0"/>
                        <a:t> might have a baby, may not get married</a:t>
                      </a:r>
                      <a:endParaRPr lang="en-GB" sz="1800" dirty="0" smtClean="0"/>
                    </a:p>
                  </a:txBody>
                  <a:tcPr/>
                </a:tc>
                <a:tc>
                  <a:txBody>
                    <a:bodyPr/>
                    <a:lstStyle/>
                    <a:p>
                      <a:r>
                        <a:rPr lang="en-GB" sz="2400" dirty="0" smtClean="0"/>
                        <a:t>Year 6:</a:t>
                      </a:r>
                    </a:p>
                    <a:p>
                      <a:pPr marL="285750" indent="-285750">
                        <a:buFont typeface="Arial" panose="020B0604020202020204" pitchFamily="34" charset="0"/>
                        <a:buChar char="•"/>
                      </a:pPr>
                      <a:r>
                        <a:rPr lang="en-GB" sz="1800" dirty="0" smtClean="0"/>
                        <a:t>Lots of giggling</a:t>
                      </a:r>
                    </a:p>
                    <a:p>
                      <a:pPr marL="285750" indent="-285750">
                        <a:buFont typeface="Arial" panose="020B0604020202020204" pitchFamily="34" charset="0"/>
                        <a:buChar char="•"/>
                      </a:pPr>
                      <a:r>
                        <a:rPr lang="en-GB" sz="1800" dirty="0" smtClean="0"/>
                        <a:t>… more giggling!</a:t>
                      </a:r>
                    </a:p>
                    <a:p>
                      <a:pPr marL="285750" indent="-285750">
                        <a:buFont typeface="Arial" panose="020B0604020202020204" pitchFamily="34" charset="0"/>
                        <a:buChar char="•"/>
                      </a:pPr>
                      <a:r>
                        <a:rPr lang="en-GB" sz="1800" dirty="0" smtClean="0"/>
                        <a:t>Come from a sack,</a:t>
                      </a:r>
                      <a:r>
                        <a:rPr lang="en-GB" sz="1800" baseline="0" dirty="0" smtClean="0"/>
                        <a:t> nurse put a nail in and blew it out</a:t>
                      </a:r>
                    </a:p>
                    <a:p>
                      <a:pPr marL="285750" indent="-285750">
                        <a:buFont typeface="Arial" panose="020B0604020202020204" pitchFamily="34" charset="0"/>
                        <a:buChar char="•"/>
                      </a:pPr>
                      <a:r>
                        <a:rPr lang="en-GB" sz="1800" dirty="0" smtClean="0"/>
                        <a:t>Out of the girl, mum’s tummy</a:t>
                      </a:r>
                    </a:p>
                    <a:p>
                      <a:pPr marL="285750" indent="-285750">
                        <a:buFont typeface="Arial" panose="020B0604020202020204" pitchFamily="34" charset="0"/>
                        <a:buChar char="•"/>
                      </a:pPr>
                      <a:r>
                        <a:rPr lang="en-GB" sz="1800" dirty="0" smtClean="0"/>
                        <a:t>I feel I might be too young</a:t>
                      </a:r>
                    </a:p>
                    <a:p>
                      <a:pPr marL="285750" indent="-285750">
                        <a:buFont typeface="Arial" panose="020B0604020202020204" pitchFamily="34" charset="0"/>
                        <a:buChar char="•"/>
                      </a:pPr>
                      <a:r>
                        <a:rPr lang="en-GB" sz="1800" dirty="0" smtClean="0"/>
                        <a:t>Good to know about at a young age (7-8)</a:t>
                      </a:r>
                    </a:p>
                    <a:p>
                      <a:pPr marL="285750" indent="-285750">
                        <a:buFont typeface="Arial" panose="020B0604020202020204" pitchFamily="34" charset="0"/>
                        <a:buChar char="•"/>
                      </a:pPr>
                      <a:r>
                        <a:rPr lang="en-GB" sz="1800" dirty="0" smtClean="0"/>
                        <a:t>It’s not</a:t>
                      </a:r>
                      <a:r>
                        <a:rPr lang="en-GB" sz="1800" baseline="0" dirty="0" smtClean="0"/>
                        <a:t> important – if you want a baby it is</a:t>
                      </a:r>
                      <a:endParaRPr lang="en-GB" dirty="0"/>
                    </a:p>
                  </a:txBody>
                  <a:tcPr/>
                </a:tc>
                <a:extLst>
                  <a:ext uri="{0D108BD9-81ED-4DB2-BD59-A6C34878D82A}">
                    <a16:rowId xmlns:a16="http://schemas.microsoft.com/office/drawing/2014/main" val="4153881385"/>
                  </a:ext>
                </a:extLst>
              </a:tr>
            </a:tbl>
          </a:graphicData>
        </a:graphic>
      </p:graphicFrame>
      <p:pic>
        <p:nvPicPr>
          <p:cNvPr id="6" name="Picture 5"/>
          <p:cNvPicPr>
            <a:picLocks noChangeAspect="1"/>
          </p:cNvPicPr>
          <p:nvPr/>
        </p:nvPicPr>
        <p:blipFill>
          <a:blip r:embed="rId2"/>
          <a:stretch>
            <a:fillRect/>
          </a:stretch>
        </p:blipFill>
        <p:spPr>
          <a:xfrm>
            <a:off x="1314131" y="4213949"/>
            <a:ext cx="2962913" cy="2962913"/>
          </a:xfrm>
          <a:prstGeom prst="rect">
            <a:avLst/>
          </a:prstGeom>
        </p:spPr>
      </p:pic>
    </p:spTree>
    <p:extLst>
      <p:ext uri="{BB962C8B-B14F-4D97-AF65-F5344CB8AC3E}">
        <p14:creationId xmlns:p14="http://schemas.microsoft.com/office/powerpoint/2010/main" val="29517743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57238" y="328613"/>
            <a:ext cx="10829925" cy="646331"/>
          </a:xfrm>
          <a:prstGeom prst="rect">
            <a:avLst/>
          </a:prstGeom>
          <a:noFill/>
        </p:spPr>
        <p:txBody>
          <a:bodyPr wrap="square" rtlCol="0">
            <a:spAutoFit/>
          </a:bodyPr>
          <a:lstStyle/>
          <a:p>
            <a:pPr algn="ctr"/>
            <a:r>
              <a:rPr lang="en-GB" sz="3600" b="1" dirty="0" smtClean="0"/>
              <a:t>How does the baby get out? </a:t>
            </a:r>
            <a:endParaRPr lang="en-GB" sz="3600" b="1" dirty="0"/>
          </a:p>
        </p:txBody>
      </p:sp>
      <p:graphicFrame>
        <p:nvGraphicFramePr>
          <p:cNvPr id="5" name="Table 4"/>
          <p:cNvGraphicFramePr>
            <a:graphicFrameLocks noGrp="1"/>
          </p:cNvGraphicFramePr>
          <p:nvPr>
            <p:extLst>
              <p:ext uri="{D42A27DB-BD31-4B8C-83A1-F6EECF244321}">
                <p14:modId xmlns:p14="http://schemas.microsoft.com/office/powerpoint/2010/main" val="2048727259"/>
              </p:ext>
            </p:extLst>
          </p:nvPr>
        </p:nvGraphicFramePr>
        <p:xfrm>
          <a:off x="457201" y="1262590"/>
          <a:ext cx="11301411" cy="4423835"/>
        </p:xfrm>
        <a:graphic>
          <a:graphicData uri="http://schemas.openxmlformats.org/drawingml/2006/table">
            <a:tbl>
              <a:tblPr firstRow="1" bandRow="1">
                <a:tableStyleId>{5C22544A-7EE6-4342-B048-85BDC9FD1C3A}</a:tableStyleId>
              </a:tblPr>
              <a:tblGrid>
                <a:gridCol w="3767137">
                  <a:extLst>
                    <a:ext uri="{9D8B030D-6E8A-4147-A177-3AD203B41FA5}">
                      <a16:colId xmlns:a16="http://schemas.microsoft.com/office/drawing/2014/main" val="1090444427"/>
                    </a:ext>
                  </a:extLst>
                </a:gridCol>
                <a:gridCol w="3767137">
                  <a:extLst>
                    <a:ext uri="{9D8B030D-6E8A-4147-A177-3AD203B41FA5}">
                      <a16:colId xmlns:a16="http://schemas.microsoft.com/office/drawing/2014/main" val="4148507835"/>
                    </a:ext>
                  </a:extLst>
                </a:gridCol>
                <a:gridCol w="3767137">
                  <a:extLst>
                    <a:ext uri="{9D8B030D-6E8A-4147-A177-3AD203B41FA5}">
                      <a16:colId xmlns:a16="http://schemas.microsoft.com/office/drawing/2014/main" val="3901499604"/>
                    </a:ext>
                  </a:extLst>
                </a:gridCol>
              </a:tblGrid>
              <a:tr h="4423835">
                <a:tc>
                  <a:txBody>
                    <a:bodyPr/>
                    <a:lstStyle/>
                    <a:p>
                      <a:r>
                        <a:rPr lang="en-GB" sz="3200" dirty="0" smtClean="0"/>
                        <a:t>Year 2:</a:t>
                      </a:r>
                    </a:p>
                    <a:p>
                      <a:pPr marL="342900" indent="-342900">
                        <a:buFont typeface="Arial" panose="020B0604020202020204" pitchFamily="34" charset="0"/>
                        <a:buChar char="•"/>
                      </a:pPr>
                      <a:r>
                        <a:rPr lang="en-GB" sz="2400" dirty="0" smtClean="0"/>
                        <a:t>Push it out</a:t>
                      </a:r>
                    </a:p>
                    <a:p>
                      <a:pPr marL="342900" indent="-342900">
                        <a:buFont typeface="Arial" panose="020B0604020202020204" pitchFamily="34" charset="0"/>
                        <a:buChar char="•"/>
                      </a:pPr>
                      <a:r>
                        <a:rPr lang="en-GB" sz="2400" dirty="0" smtClean="0"/>
                        <a:t>Out of the bum</a:t>
                      </a:r>
                    </a:p>
                    <a:p>
                      <a:pPr marL="342900" indent="-342900">
                        <a:buFont typeface="Arial" panose="020B0604020202020204" pitchFamily="34" charset="0"/>
                        <a:buChar char="•"/>
                      </a:pPr>
                      <a:r>
                        <a:rPr lang="en-GB" sz="2400" baseline="0" dirty="0" smtClean="0"/>
                        <a:t>At hospital</a:t>
                      </a:r>
                      <a:endParaRPr lang="en-GB" sz="2400" dirty="0"/>
                    </a:p>
                  </a:txBody>
                  <a:tcPr/>
                </a:tc>
                <a:tc>
                  <a:txBody>
                    <a:bodyPr/>
                    <a:lstStyle/>
                    <a:p>
                      <a:r>
                        <a:rPr lang="en-GB" sz="3200" dirty="0" smtClean="0"/>
                        <a:t>Year 4:</a:t>
                      </a:r>
                    </a:p>
                    <a:p>
                      <a:pPr marL="342900" indent="-342900">
                        <a:buFont typeface="Arial" panose="020B0604020202020204" pitchFamily="34" charset="0"/>
                        <a:buChar char="•"/>
                      </a:pPr>
                      <a:r>
                        <a:rPr lang="en-GB" sz="2400" dirty="0" smtClean="0"/>
                        <a:t>Their bottom</a:t>
                      </a:r>
                    </a:p>
                    <a:p>
                      <a:pPr marL="342900" indent="-342900">
                        <a:buFont typeface="Arial" panose="020B0604020202020204" pitchFamily="34" charset="0"/>
                        <a:buChar char="•"/>
                      </a:pPr>
                      <a:r>
                        <a:rPr lang="en-GB" sz="2400" dirty="0" smtClean="0"/>
                        <a:t>Their</a:t>
                      </a:r>
                      <a:r>
                        <a:rPr lang="en-GB" sz="2400" baseline="0" dirty="0" smtClean="0"/>
                        <a:t> tummy</a:t>
                      </a:r>
                    </a:p>
                    <a:p>
                      <a:pPr marL="342900" indent="-342900">
                        <a:buFont typeface="Arial" panose="020B0604020202020204" pitchFamily="34" charset="0"/>
                        <a:buChar char="•"/>
                      </a:pPr>
                      <a:r>
                        <a:rPr lang="en-GB" sz="2400" baseline="0" dirty="0" smtClean="0"/>
                        <a:t>An egg or seed grows and hatches</a:t>
                      </a:r>
                    </a:p>
                    <a:p>
                      <a:pPr marL="342900" indent="-342900">
                        <a:buFont typeface="Arial" panose="020B0604020202020204" pitchFamily="34" charset="0"/>
                        <a:buChar char="•"/>
                      </a:pPr>
                      <a:r>
                        <a:rPr lang="en-GB" sz="2400" baseline="0" dirty="0" smtClean="0"/>
                        <a:t>Go to hospital and sit in a chair and push</a:t>
                      </a:r>
                    </a:p>
                    <a:p>
                      <a:pPr marL="342900" indent="-342900">
                        <a:buFont typeface="Arial" panose="020B0604020202020204" pitchFamily="34" charset="0"/>
                        <a:buChar char="•"/>
                      </a:pPr>
                      <a:r>
                        <a:rPr lang="en-GB" sz="2400" baseline="0" dirty="0" smtClean="0"/>
                        <a:t>It comes out this way – from vagina</a:t>
                      </a:r>
                    </a:p>
                    <a:p>
                      <a:pPr marL="342900" indent="-342900">
                        <a:buFont typeface="Arial" panose="020B0604020202020204" pitchFamily="34" charset="0"/>
                        <a:buChar char="•"/>
                      </a:pPr>
                      <a:r>
                        <a:rPr lang="en-GB" sz="2400" baseline="0" dirty="0" smtClean="0"/>
                        <a:t>They have to cut the belly open</a:t>
                      </a:r>
                      <a:endParaRPr lang="en-GB" sz="2400" dirty="0"/>
                    </a:p>
                  </a:txBody>
                  <a:tcPr/>
                </a:tc>
                <a:tc>
                  <a:txBody>
                    <a:bodyPr/>
                    <a:lstStyle/>
                    <a:p>
                      <a:r>
                        <a:rPr lang="en-GB" sz="3200" dirty="0" smtClean="0"/>
                        <a:t>Year 6:</a:t>
                      </a:r>
                    </a:p>
                    <a:p>
                      <a:pPr marL="342900" indent="-342900">
                        <a:buFont typeface="Arial" panose="020B0604020202020204" pitchFamily="34" charset="0"/>
                        <a:buChar char="•"/>
                      </a:pPr>
                      <a:r>
                        <a:rPr lang="en-GB" sz="2400" dirty="0" smtClean="0"/>
                        <a:t>You</a:t>
                      </a:r>
                      <a:r>
                        <a:rPr lang="en-GB" sz="2400" baseline="0" dirty="0" smtClean="0"/>
                        <a:t> know you are in labour because of contractions and the water breaks</a:t>
                      </a:r>
                    </a:p>
                    <a:p>
                      <a:pPr marL="342900" indent="-342900">
                        <a:buFont typeface="Arial" panose="020B0604020202020204" pitchFamily="34" charset="0"/>
                        <a:buChar char="•"/>
                      </a:pPr>
                      <a:r>
                        <a:rPr lang="en-GB" sz="2400" baseline="0" dirty="0" smtClean="0"/>
                        <a:t>It comes out of the parts (don’t know names but watched on the movies)</a:t>
                      </a:r>
                    </a:p>
                    <a:p>
                      <a:pPr marL="342900" indent="-342900">
                        <a:buFont typeface="Arial" panose="020B0604020202020204" pitchFamily="34" charset="0"/>
                        <a:buChar char="•"/>
                      </a:pPr>
                      <a:r>
                        <a:rPr lang="en-GB" sz="2400" baseline="0" dirty="0" smtClean="0"/>
                        <a:t>Watched brother being born</a:t>
                      </a:r>
                      <a:endParaRPr lang="en-GB" sz="2400" dirty="0"/>
                    </a:p>
                  </a:txBody>
                  <a:tcPr/>
                </a:tc>
                <a:extLst>
                  <a:ext uri="{0D108BD9-81ED-4DB2-BD59-A6C34878D82A}">
                    <a16:rowId xmlns:a16="http://schemas.microsoft.com/office/drawing/2014/main" val="2354365154"/>
                  </a:ext>
                </a:extLst>
              </a:tr>
            </a:tbl>
          </a:graphicData>
        </a:graphic>
      </p:graphicFrame>
      <p:pic>
        <p:nvPicPr>
          <p:cNvPr id="3" name="Picture 2"/>
          <p:cNvPicPr>
            <a:picLocks noChangeAspect="1"/>
          </p:cNvPicPr>
          <p:nvPr/>
        </p:nvPicPr>
        <p:blipFill>
          <a:blip r:embed="rId2"/>
          <a:stretch>
            <a:fillRect/>
          </a:stretch>
        </p:blipFill>
        <p:spPr>
          <a:xfrm>
            <a:off x="225105" y="4149723"/>
            <a:ext cx="2575246" cy="2575246"/>
          </a:xfrm>
          <a:prstGeom prst="rect">
            <a:avLst/>
          </a:prstGeom>
        </p:spPr>
      </p:pic>
    </p:spTree>
    <p:extLst>
      <p:ext uri="{BB962C8B-B14F-4D97-AF65-F5344CB8AC3E}">
        <p14:creationId xmlns:p14="http://schemas.microsoft.com/office/powerpoint/2010/main" val="5535034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28724" y="614364"/>
            <a:ext cx="8958263" cy="5170646"/>
          </a:xfrm>
          <a:prstGeom prst="rect">
            <a:avLst/>
          </a:prstGeom>
          <a:noFill/>
        </p:spPr>
        <p:txBody>
          <a:bodyPr wrap="square" rtlCol="0">
            <a:spAutoFit/>
          </a:bodyPr>
          <a:lstStyle/>
          <a:p>
            <a:pPr algn="ctr"/>
            <a:r>
              <a:rPr lang="en-GB" sz="3200" b="1" dirty="0" smtClean="0"/>
              <a:t>Other observations: </a:t>
            </a:r>
          </a:p>
          <a:p>
            <a:endParaRPr lang="en-GB" dirty="0"/>
          </a:p>
          <a:p>
            <a:pPr marL="742950" lvl="1" indent="-285750">
              <a:buFont typeface="Arial" panose="020B0604020202020204" pitchFamily="34" charset="0"/>
              <a:buChar char="•"/>
            </a:pPr>
            <a:r>
              <a:rPr lang="en-GB" sz="2800" dirty="0" smtClean="0"/>
              <a:t>Giggles/ embarrassment (Year 6)</a:t>
            </a:r>
          </a:p>
          <a:p>
            <a:pPr marL="742950" lvl="1" indent="-285750">
              <a:buFont typeface="Arial" panose="020B0604020202020204" pitchFamily="34" charset="0"/>
              <a:buChar char="•"/>
            </a:pPr>
            <a:r>
              <a:rPr lang="en-GB" sz="2800" dirty="0" smtClean="0"/>
              <a:t>Year 6 preferred to be taught in single sex groups</a:t>
            </a:r>
          </a:p>
          <a:p>
            <a:pPr marL="742950" lvl="1" indent="-285750">
              <a:buFont typeface="Arial" panose="020B0604020202020204" pitchFamily="34" charset="0"/>
              <a:buChar char="•"/>
            </a:pPr>
            <a:r>
              <a:rPr lang="en-GB" sz="2800" dirty="0" smtClean="0"/>
              <a:t>Boys generally had less awareness of how their bodies changed and knew very little about the girls (and weren’t interested) </a:t>
            </a:r>
          </a:p>
          <a:p>
            <a:pPr marL="742950" lvl="1" indent="-285750">
              <a:buFont typeface="Arial" panose="020B0604020202020204" pitchFamily="34" charset="0"/>
              <a:buChar char="•"/>
            </a:pPr>
            <a:r>
              <a:rPr lang="en-GB" sz="2800" dirty="0" smtClean="0"/>
              <a:t>Struggle to name body parts</a:t>
            </a:r>
          </a:p>
          <a:p>
            <a:pPr marL="742950" lvl="1" indent="-285750">
              <a:buFont typeface="Arial" panose="020B0604020202020204" pitchFamily="34" charset="0"/>
              <a:buChar char="•"/>
            </a:pPr>
            <a:r>
              <a:rPr lang="en-GB" sz="2800" dirty="0" smtClean="0"/>
              <a:t>Some talked to parents/ carers</a:t>
            </a:r>
          </a:p>
          <a:p>
            <a:pPr marL="742950" lvl="1" indent="-285750">
              <a:buFont typeface="Arial" panose="020B0604020202020204" pitchFamily="34" charset="0"/>
              <a:buChar char="•"/>
            </a:pPr>
            <a:r>
              <a:rPr lang="en-GB" sz="2800" dirty="0" smtClean="0"/>
              <a:t>Gender stereotypes</a:t>
            </a:r>
          </a:p>
          <a:p>
            <a:pPr marL="742950" lvl="1" indent="-285750">
              <a:buFont typeface="Arial" panose="020B0604020202020204" pitchFamily="34" charset="0"/>
              <a:buChar char="•"/>
            </a:pPr>
            <a:r>
              <a:rPr lang="en-GB" sz="2800" dirty="0" smtClean="0"/>
              <a:t>Wanted Teachers to deliver the learning (Y6)</a:t>
            </a:r>
          </a:p>
          <a:p>
            <a:endParaRPr lang="en-GB" sz="2800" dirty="0"/>
          </a:p>
        </p:txBody>
      </p:sp>
    </p:spTree>
    <p:extLst>
      <p:ext uri="{BB962C8B-B14F-4D97-AF65-F5344CB8AC3E}">
        <p14:creationId xmlns:p14="http://schemas.microsoft.com/office/powerpoint/2010/main" val="30968928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57262" y="285750"/>
            <a:ext cx="10372725" cy="4185761"/>
          </a:xfrm>
          <a:prstGeom prst="rect">
            <a:avLst/>
          </a:prstGeom>
          <a:noFill/>
        </p:spPr>
        <p:txBody>
          <a:bodyPr wrap="square" rtlCol="0">
            <a:spAutoFit/>
          </a:bodyPr>
          <a:lstStyle/>
          <a:p>
            <a:pPr algn="ctr"/>
            <a:r>
              <a:rPr lang="en-GB" sz="3200" b="1" dirty="0" smtClean="0"/>
              <a:t>Recommendations for Changes/ Schools: </a:t>
            </a:r>
          </a:p>
          <a:p>
            <a:endParaRPr lang="en-GB" dirty="0"/>
          </a:p>
          <a:p>
            <a:pPr marL="285750" indent="-285750">
              <a:buFont typeface="Arial" panose="020B0604020202020204" pitchFamily="34" charset="0"/>
              <a:buChar char="•"/>
            </a:pPr>
            <a:r>
              <a:rPr lang="en-GB" sz="2400" dirty="0" smtClean="0"/>
              <a:t>Introduce children to the correct scientific terms to describe body parts in Key Stage 1</a:t>
            </a:r>
          </a:p>
          <a:p>
            <a:pPr marL="285750" indent="-285750">
              <a:buFont typeface="Arial" panose="020B0604020202020204" pitchFamily="34" charset="0"/>
              <a:buChar char="•"/>
            </a:pPr>
            <a:r>
              <a:rPr lang="en-GB" sz="2400" dirty="0" smtClean="0"/>
              <a:t>Explore/ challenge gender roles/ stereotypes</a:t>
            </a:r>
          </a:p>
          <a:p>
            <a:pPr marL="285750" indent="-285750">
              <a:buFont typeface="Arial" panose="020B0604020202020204" pitchFamily="34" charset="0"/>
              <a:buChar char="•"/>
            </a:pPr>
            <a:r>
              <a:rPr lang="en-GB" sz="2400" dirty="0" smtClean="0"/>
              <a:t>Begin to explore puberty changes in Year 5</a:t>
            </a:r>
          </a:p>
          <a:p>
            <a:pPr marL="285750" indent="-285750">
              <a:buFont typeface="Arial" panose="020B0604020202020204" pitchFamily="34" charset="0"/>
              <a:buChar char="•"/>
            </a:pPr>
            <a:r>
              <a:rPr lang="en-GB" sz="2400" dirty="0" smtClean="0"/>
              <a:t>Deliver RSE in a progressive way across the school</a:t>
            </a:r>
          </a:p>
          <a:p>
            <a:pPr marL="285750" indent="-285750">
              <a:buFont typeface="Arial" panose="020B0604020202020204" pitchFamily="34" charset="0"/>
              <a:buChar char="•"/>
            </a:pPr>
            <a:r>
              <a:rPr lang="en-GB" sz="2400" dirty="0" smtClean="0"/>
              <a:t>Ensure that children in Year 5 and 6 receive RSE input around changes during puberty so that they are prepared as soon as possible for its onset</a:t>
            </a:r>
          </a:p>
          <a:p>
            <a:pPr marL="285750" indent="-285750">
              <a:buFont typeface="Arial" panose="020B0604020202020204" pitchFamily="34" charset="0"/>
              <a:buChar char="•"/>
            </a:pPr>
            <a:r>
              <a:rPr lang="en-GB" sz="2400" dirty="0" smtClean="0"/>
              <a:t>For some sessions on Sex Education, consider single gender sessions</a:t>
            </a:r>
            <a:endParaRPr lang="en-GB" sz="2400" dirty="0"/>
          </a:p>
        </p:txBody>
      </p:sp>
    </p:spTree>
    <p:extLst>
      <p:ext uri="{BB962C8B-B14F-4D97-AF65-F5344CB8AC3E}">
        <p14:creationId xmlns:p14="http://schemas.microsoft.com/office/powerpoint/2010/main" val="5696249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00100" y="400050"/>
            <a:ext cx="10844213" cy="6093976"/>
          </a:xfrm>
          <a:prstGeom prst="rect">
            <a:avLst/>
          </a:prstGeom>
          <a:noFill/>
        </p:spPr>
        <p:txBody>
          <a:bodyPr wrap="square" rtlCol="0">
            <a:spAutoFit/>
          </a:bodyPr>
          <a:lstStyle/>
          <a:p>
            <a:pPr algn="ctr"/>
            <a:r>
              <a:rPr lang="en-GB" sz="3200" b="1" dirty="0" smtClean="0"/>
              <a:t>Summary </a:t>
            </a:r>
          </a:p>
          <a:p>
            <a:endParaRPr lang="en-GB" dirty="0"/>
          </a:p>
          <a:p>
            <a:pPr marL="285750" indent="-285750">
              <a:buFont typeface="Arial" panose="020B0604020202020204" pitchFamily="34" charset="0"/>
              <a:buChar char="•"/>
            </a:pPr>
            <a:r>
              <a:rPr lang="en-GB" sz="2000" dirty="0" smtClean="0"/>
              <a:t>Parents have the right to withdraw children from Sex Education lessons at Primary School that go </a:t>
            </a:r>
            <a:r>
              <a:rPr lang="en-GB" sz="2000" b="1" dirty="0" smtClean="0"/>
              <a:t>beyond</a:t>
            </a:r>
            <a:r>
              <a:rPr lang="en-GB" sz="2000" dirty="0" smtClean="0"/>
              <a:t> the content in the Science National </a:t>
            </a:r>
            <a:r>
              <a:rPr lang="en-GB" sz="2000" dirty="0" smtClean="0"/>
              <a:t>Curriculum. </a:t>
            </a:r>
            <a:r>
              <a:rPr lang="en-GB" sz="2000" dirty="0" smtClean="0"/>
              <a:t>We have chosen to only teach the content within the science curriculum.</a:t>
            </a:r>
            <a:endParaRPr lang="en-GB" sz="2000" dirty="0" smtClean="0"/>
          </a:p>
          <a:p>
            <a:pPr marL="285750" indent="-285750">
              <a:buFont typeface="Arial" panose="020B0604020202020204" pitchFamily="34" charset="0"/>
              <a:buChar char="•"/>
            </a:pPr>
            <a:r>
              <a:rPr lang="en-GB" sz="2000" dirty="0" smtClean="0"/>
              <a:t>Topics covered related and linked to the Science Curriculum are statutory and not optional to teach. This is as follows:  </a:t>
            </a:r>
          </a:p>
          <a:p>
            <a:pPr marL="1200150" lvl="2" indent="-285750">
              <a:buFont typeface="Arial" panose="020B0604020202020204" pitchFamily="34" charset="0"/>
              <a:buChar char="•"/>
            </a:pPr>
            <a:r>
              <a:rPr lang="en-GB" sz="2000" dirty="0" smtClean="0"/>
              <a:t>In Key Stage 1, children learn that animals, including humans, have offspring that grow into adults. They should be introduced to the concepts of reproduction and growth but not how reproduction occurs. </a:t>
            </a:r>
          </a:p>
          <a:p>
            <a:pPr marL="1200150" lvl="2" indent="-285750">
              <a:buFont typeface="Arial" panose="020B0604020202020204" pitchFamily="34" charset="0"/>
              <a:buChar char="•"/>
            </a:pPr>
            <a:r>
              <a:rPr lang="en-GB" sz="2000" dirty="0" smtClean="0"/>
              <a:t>In  Upper Key Stage 2 (Year 5/6), children are taught about the life cycles of humans and animals, including reproduction. They also learn about the change that happen in humans from birth to old age. This includes learning about what happens in puberty. </a:t>
            </a:r>
          </a:p>
          <a:p>
            <a:pPr marL="285750" indent="-285750">
              <a:buFont typeface="Arial" panose="020B0604020202020204" pitchFamily="34" charset="0"/>
              <a:buChar char="•"/>
            </a:pPr>
            <a:r>
              <a:rPr lang="en-GB" sz="2000" dirty="0"/>
              <a:t>School’s have the right and obligation to teach RSE topic to prepare children for life when they leave school.</a:t>
            </a:r>
          </a:p>
          <a:p>
            <a:pPr marL="285750" indent="-285750">
              <a:buFont typeface="Arial" panose="020B0604020202020204" pitchFamily="34" charset="0"/>
              <a:buChar char="•"/>
            </a:pPr>
            <a:r>
              <a:rPr lang="en-GB" sz="2000" dirty="0" smtClean="0"/>
              <a:t>The curriculum on Relationships and Sex Education should complement, and be supported by, the school’s wider policies on Behaviour, bullying and safeguarding (PSHE; Online-Safety, Relationships etc.)</a:t>
            </a:r>
            <a:endParaRPr lang="en-GB" sz="2000" dirty="0"/>
          </a:p>
        </p:txBody>
      </p:sp>
    </p:spTree>
    <p:extLst>
      <p:ext uri="{BB962C8B-B14F-4D97-AF65-F5344CB8AC3E}">
        <p14:creationId xmlns:p14="http://schemas.microsoft.com/office/powerpoint/2010/main" val="20450961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9259" y="485775"/>
            <a:ext cx="11571316" cy="5386090"/>
          </a:xfrm>
          <a:prstGeom prst="rect">
            <a:avLst/>
          </a:prstGeom>
          <a:noFill/>
        </p:spPr>
        <p:txBody>
          <a:bodyPr wrap="square" rtlCol="0">
            <a:spAutoFit/>
          </a:bodyPr>
          <a:lstStyle/>
          <a:p>
            <a:pPr algn="ctr"/>
            <a:r>
              <a:rPr lang="en-GB" sz="3200" b="1" dirty="0" smtClean="0"/>
              <a:t>Next Steps: </a:t>
            </a:r>
          </a:p>
          <a:p>
            <a:endParaRPr lang="en-GB" sz="1200" dirty="0"/>
          </a:p>
          <a:p>
            <a:pPr marL="457200" indent="-457200">
              <a:buFont typeface="Arial" panose="020B0604020202020204" pitchFamily="34" charset="0"/>
              <a:buChar char="•"/>
            </a:pPr>
            <a:r>
              <a:rPr lang="en-GB" sz="2800" dirty="0" smtClean="0"/>
              <a:t>Please look at the materials on the school website:</a:t>
            </a:r>
          </a:p>
          <a:p>
            <a:r>
              <a:rPr lang="en-GB" sz="1600" b="1" dirty="0"/>
              <a:t>https://www.whimple-primary.devon.sch.uk/website/relationships_and_sex_education/522030 </a:t>
            </a:r>
            <a:r>
              <a:rPr lang="en-GB" sz="1600" b="1" dirty="0" smtClean="0"/>
              <a:t> </a:t>
            </a:r>
            <a:endParaRPr lang="en-GB" sz="1600" dirty="0"/>
          </a:p>
          <a:p>
            <a:r>
              <a:rPr lang="en-GB" dirty="0"/>
              <a:t> </a:t>
            </a:r>
          </a:p>
          <a:p>
            <a:pPr lvl="2"/>
            <a:endParaRPr lang="en-GB" sz="2800" dirty="0" smtClean="0"/>
          </a:p>
          <a:p>
            <a:pPr marL="457200" indent="-457200">
              <a:buFont typeface="Arial" panose="020B0604020202020204" pitchFamily="34" charset="0"/>
              <a:buChar char="•"/>
            </a:pPr>
            <a:r>
              <a:rPr lang="en-GB" sz="2800" dirty="0" smtClean="0"/>
              <a:t>Please respond to the </a:t>
            </a:r>
            <a:r>
              <a:rPr lang="en-GB" sz="2800" dirty="0"/>
              <a:t>survey</a:t>
            </a:r>
            <a:r>
              <a:rPr lang="en-GB" sz="2800" dirty="0" smtClean="0"/>
              <a:t>:</a:t>
            </a:r>
          </a:p>
          <a:p>
            <a:pPr lvl="2"/>
            <a:r>
              <a:rPr lang="en-GB" sz="1400" dirty="0" smtClean="0">
                <a:hlinkClick r:id="rId2"/>
              </a:rPr>
              <a:t>https</a:t>
            </a:r>
            <a:r>
              <a:rPr lang="en-GB" sz="1400" dirty="0">
                <a:hlinkClick r:id="rId2"/>
              </a:rPr>
              <a:t>://</a:t>
            </a:r>
            <a:r>
              <a:rPr lang="en-GB" sz="1400" dirty="0" smtClean="0">
                <a:hlinkClick r:id="rId2"/>
              </a:rPr>
              <a:t>forms.gle/PnH4omsskgoVW3x47</a:t>
            </a:r>
            <a:r>
              <a:rPr lang="en-GB" sz="1400" dirty="0" smtClean="0"/>
              <a:t> </a:t>
            </a:r>
            <a:endParaRPr lang="en-GB" dirty="0" smtClean="0"/>
          </a:p>
          <a:p>
            <a:r>
              <a:rPr lang="en-GB" sz="2800" dirty="0" smtClean="0"/>
              <a:t>We are interested in your views about when to tackle different concepts and any areas you might like further support with at home. </a:t>
            </a:r>
          </a:p>
          <a:p>
            <a:r>
              <a:rPr lang="en-GB" sz="2800" dirty="0" smtClean="0"/>
              <a:t>I am aware that there will be differences of opinion, but we will take your views into account when we finalise our policy and curriculum plan. </a:t>
            </a:r>
          </a:p>
          <a:p>
            <a:r>
              <a:rPr lang="en-GB" sz="2800" dirty="0" smtClean="0"/>
              <a:t>We will share this with you later in the summer term. </a:t>
            </a:r>
            <a:endParaRPr lang="en-GB" sz="2800" dirty="0"/>
          </a:p>
        </p:txBody>
      </p:sp>
    </p:spTree>
    <p:extLst>
      <p:ext uri="{BB962C8B-B14F-4D97-AF65-F5344CB8AC3E}">
        <p14:creationId xmlns:p14="http://schemas.microsoft.com/office/powerpoint/2010/main" val="2825655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10" name="Google Shape;110;p19"/>
          <p:cNvSpPr txBox="1">
            <a:spLocks noGrp="1"/>
          </p:cNvSpPr>
          <p:nvPr>
            <p:ph type="sldNum" sz="quarter" idx="12"/>
          </p:nvPr>
        </p:nvSpPr>
        <p:spPr>
          <a:xfrm>
            <a:off x="11364722" y="6260831"/>
            <a:ext cx="731700" cy="524700"/>
          </a:xfrm>
          <a:prstGeom prst="rect">
            <a:avLst/>
          </a:prstGeom>
        </p:spPr>
        <p:txBody>
          <a:bodyPr spcFirstLastPara="1" wrap="square" lIns="121900" tIns="121900" rIns="121900" bIns="121900" anchor="ctr" anchorCtr="0">
            <a:noAutofit/>
          </a:bodyPr>
          <a:lstStyle/>
          <a:p>
            <a:pPr marL="0" lvl="0" indent="0" algn="r" rtl="0">
              <a:spcBef>
                <a:spcPts val="0"/>
              </a:spcBef>
              <a:spcAft>
                <a:spcPts val="0"/>
              </a:spcAft>
              <a:buNone/>
            </a:pPr>
            <a:fld id="{00000000-1234-1234-1234-123412341234}" type="slidenum">
              <a:rPr lang="en-GB"/>
              <a:t>2</a:t>
            </a:fld>
            <a:endParaRPr/>
          </a:p>
        </p:txBody>
      </p:sp>
      <p:sp>
        <p:nvSpPr>
          <p:cNvPr id="108" name="Google Shape;108;p19"/>
          <p:cNvSpPr txBox="1">
            <a:spLocks noGrp="1"/>
          </p:cNvSpPr>
          <p:nvPr>
            <p:ph type="body" idx="4294967295"/>
          </p:nvPr>
        </p:nvSpPr>
        <p:spPr>
          <a:xfrm>
            <a:off x="0" y="1298575"/>
            <a:ext cx="9996488" cy="652463"/>
          </a:xfrm>
          <a:prstGeom prst="rect">
            <a:avLst/>
          </a:prstGeom>
          <a:noFill/>
          <a:ln>
            <a:noFill/>
          </a:ln>
        </p:spPr>
        <p:txBody>
          <a:bodyPr spcFirstLastPara="1" wrap="square" lIns="91425" tIns="45700" rIns="91425" bIns="45700" anchor="t" anchorCtr="0">
            <a:noAutofit/>
          </a:bodyPr>
          <a:lstStyle/>
          <a:p>
            <a:pPr marL="495300" indent="-342900" algn="just">
              <a:spcBef>
                <a:spcPts val="0"/>
              </a:spcBef>
              <a:spcAft>
                <a:spcPts val="0"/>
              </a:spcAft>
              <a:buClr>
                <a:schemeClr val="dk1"/>
              </a:buClr>
              <a:buSzPts val="2400"/>
            </a:pPr>
            <a:r>
              <a:rPr lang="en-GB" sz="2400" b="0" i="0" u="none" dirty="0" smtClean="0">
                <a:solidFill>
                  <a:schemeClr val="dk1"/>
                </a:solidFill>
                <a:latin typeface="Arial"/>
                <a:ea typeface="Arial"/>
                <a:cs typeface="Arial"/>
                <a:sym typeface="Arial"/>
              </a:rPr>
              <a:t>20 years since the last review of the curriculum- the world (and how we interact with each other)  has changed</a:t>
            </a:r>
          </a:p>
          <a:p>
            <a:pPr marL="495300" indent="-342900" algn="just">
              <a:spcBef>
                <a:spcPts val="0"/>
              </a:spcBef>
              <a:spcAft>
                <a:spcPts val="0"/>
              </a:spcAft>
              <a:buClr>
                <a:schemeClr val="dk1"/>
              </a:buClr>
              <a:buSzPts val="2400"/>
            </a:pPr>
            <a:r>
              <a:rPr lang="en-GB" sz="2400" dirty="0" smtClean="0">
                <a:solidFill>
                  <a:schemeClr val="dk1"/>
                </a:solidFill>
                <a:latin typeface="Arial"/>
                <a:ea typeface="Arial"/>
                <a:cs typeface="Arial"/>
                <a:sym typeface="Arial"/>
              </a:rPr>
              <a:t>New- Relationships Education in Primary Schools</a:t>
            </a:r>
          </a:p>
          <a:p>
            <a:pPr marL="495300" indent="-342900" algn="just">
              <a:spcBef>
                <a:spcPts val="0"/>
              </a:spcBef>
              <a:spcAft>
                <a:spcPts val="0"/>
              </a:spcAft>
              <a:buClr>
                <a:schemeClr val="dk1"/>
              </a:buClr>
              <a:buSzPts val="2400"/>
            </a:pPr>
            <a:r>
              <a:rPr lang="en-GB" sz="2400" b="0" i="0" u="none" dirty="0" smtClean="0">
                <a:solidFill>
                  <a:schemeClr val="dk1"/>
                </a:solidFill>
                <a:latin typeface="Arial"/>
                <a:ea typeface="Arial"/>
                <a:cs typeface="Arial"/>
                <a:sym typeface="Arial"/>
              </a:rPr>
              <a:t>Previous recommendations for teaching Personal, Social, Health Education, are now part of the National Curriculum.</a:t>
            </a:r>
          </a:p>
          <a:p>
            <a:pPr marL="495300" indent="-342900" algn="just">
              <a:spcBef>
                <a:spcPts val="0"/>
              </a:spcBef>
              <a:spcAft>
                <a:spcPts val="0"/>
              </a:spcAft>
              <a:buClr>
                <a:schemeClr val="dk1"/>
              </a:buClr>
              <a:buSzPts val="2400"/>
            </a:pPr>
            <a:r>
              <a:rPr lang="en-GB" sz="2400" dirty="0" smtClean="0">
                <a:solidFill>
                  <a:schemeClr val="dk1"/>
                </a:solidFill>
                <a:latin typeface="Arial"/>
                <a:ea typeface="Arial"/>
                <a:cs typeface="Arial"/>
                <a:sym typeface="Arial"/>
              </a:rPr>
              <a:t>Sex Education </a:t>
            </a:r>
            <a:r>
              <a:rPr lang="en-GB" sz="2400" dirty="0" smtClean="0">
                <a:solidFill>
                  <a:schemeClr val="dk1"/>
                </a:solidFill>
                <a:latin typeface="Arial"/>
                <a:ea typeface="Arial"/>
                <a:cs typeface="Arial"/>
                <a:sym typeface="Arial"/>
              </a:rPr>
              <a:t>taught beyond the National Curriculum for Science in </a:t>
            </a:r>
            <a:r>
              <a:rPr lang="en-GB" sz="2400" dirty="0" smtClean="0">
                <a:solidFill>
                  <a:schemeClr val="dk1"/>
                </a:solidFill>
                <a:latin typeface="Arial"/>
                <a:ea typeface="Arial"/>
                <a:cs typeface="Arial"/>
                <a:sym typeface="Arial"/>
              </a:rPr>
              <a:t>Primary Schools remains optional, though in Year 5 &amp; 6 the science </a:t>
            </a:r>
            <a:r>
              <a:rPr lang="en-GB" sz="2400" dirty="0">
                <a:solidFill>
                  <a:schemeClr val="dk1"/>
                </a:solidFill>
                <a:latin typeface="Arial"/>
                <a:ea typeface="Arial"/>
                <a:cs typeface="Arial"/>
                <a:sym typeface="Arial"/>
              </a:rPr>
              <a:t>c</a:t>
            </a:r>
            <a:r>
              <a:rPr lang="en-GB" sz="2400" dirty="0" smtClean="0">
                <a:solidFill>
                  <a:schemeClr val="dk1"/>
                </a:solidFill>
                <a:latin typeface="Arial"/>
                <a:ea typeface="Arial"/>
                <a:cs typeface="Arial"/>
                <a:sym typeface="Arial"/>
              </a:rPr>
              <a:t>urriculum forms part of what might be considered as sex education- puberty and reproduction. </a:t>
            </a:r>
            <a:endParaRPr sz="2400" b="0" i="0" u="none" dirty="0">
              <a:solidFill>
                <a:schemeClr val="dk1"/>
              </a:solidFill>
              <a:latin typeface="Arial"/>
              <a:ea typeface="Arial"/>
              <a:cs typeface="Arial"/>
              <a:sym typeface="Arial"/>
            </a:endParaRPr>
          </a:p>
          <a:p>
            <a:pPr marL="342900" lvl="0" indent="-190500" algn="just" rtl="0">
              <a:lnSpc>
                <a:spcPct val="100000"/>
              </a:lnSpc>
              <a:spcBef>
                <a:spcPts val="480"/>
              </a:spcBef>
              <a:spcAft>
                <a:spcPts val="0"/>
              </a:spcAft>
              <a:buClr>
                <a:schemeClr val="dk1"/>
              </a:buClr>
              <a:buSzPts val="2400"/>
              <a:buNone/>
            </a:pPr>
            <a:endParaRPr sz="2400" b="0" i="0" u="none" dirty="0">
              <a:solidFill>
                <a:schemeClr val="dk1"/>
              </a:solidFill>
              <a:latin typeface="Arial"/>
              <a:ea typeface="Arial"/>
              <a:cs typeface="Arial"/>
              <a:sym typeface="Arial"/>
            </a:endParaRPr>
          </a:p>
        </p:txBody>
      </p:sp>
      <p:sp>
        <p:nvSpPr>
          <p:cNvPr id="109" name="Google Shape;109;p19"/>
          <p:cNvSpPr txBox="1"/>
          <p:nvPr/>
        </p:nvSpPr>
        <p:spPr>
          <a:xfrm>
            <a:off x="507866" y="130629"/>
            <a:ext cx="10631400" cy="9606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3600" dirty="0" smtClean="0">
                <a:latin typeface="Comic Sans MS"/>
                <a:ea typeface="Comic Sans MS"/>
                <a:cs typeface="Comic Sans MS"/>
                <a:sym typeface="Comic Sans MS"/>
              </a:rPr>
              <a:t>New Guidance</a:t>
            </a:r>
            <a:endParaRPr sz="3600" dirty="0">
              <a:latin typeface="Comic Sans MS"/>
              <a:ea typeface="Comic Sans MS"/>
              <a:cs typeface="Comic Sans MS"/>
              <a:sym typeface="Comic Sans MS"/>
            </a:endParaRPr>
          </a:p>
        </p:txBody>
      </p:sp>
    </p:spTree>
    <p:extLst>
      <p:ext uri="{BB962C8B-B14F-4D97-AF65-F5344CB8AC3E}">
        <p14:creationId xmlns:p14="http://schemas.microsoft.com/office/powerpoint/2010/main" val="3819054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0"/>
          <p:cNvSpPr txBox="1">
            <a:spLocks noGrp="1"/>
          </p:cNvSpPr>
          <p:nvPr>
            <p:ph type="title"/>
          </p:nvPr>
        </p:nvSpPr>
        <p:spPr>
          <a:xfrm>
            <a:off x="131000" y="21800"/>
            <a:ext cx="11768700" cy="803700"/>
          </a:xfrm>
          <a:prstGeom prst="rect">
            <a:avLst/>
          </a:prstGeom>
        </p:spPr>
        <p:txBody>
          <a:bodyPr spcFirstLastPara="1" wrap="square" lIns="121900" tIns="121900" rIns="121900" bIns="121900" anchor="ctr" anchorCtr="0">
            <a:noAutofit/>
          </a:bodyPr>
          <a:lstStyle/>
          <a:p>
            <a:pPr marL="0" lvl="0" indent="0" algn="ctr" rtl="0">
              <a:spcBef>
                <a:spcPts val="0"/>
              </a:spcBef>
              <a:spcAft>
                <a:spcPts val="0"/>
              </a:spcAft>
              <a:buNone/>
            </a:pPr>
            <a:r>
              <a:rPr lang="en-GB" b="1" dirty="0">
                <a:latin typeface="Comic Sans MS"/>
                <a:ea typeface="Comic Sans MS"/>
                <a:cs typeface="Comic Sans MS"/>
                <a:sym typeface="Comic Sans MS"/>
              </a:rPr>
              <a:t>Science Curriculum </a:t>
            </a:r>
            <a:endParaRPr b="1" dirty="0">
              <a:latin typeface="Comic Sans MS"/>
              <a:ea typeface="Comic Sans MS"/>
              <a:cs typeface="Comic Sans MS"/>
              <a:sym typeface="Comic Sans MS"/>
            </a:endParaRPr>
          </a:p>
        </p:txBody>
      </p:sp>
      <p:sp>
        <p:nvSpPr>
          <p:cNvPr id="117" name="Google Shape;117;p20"/>
          <p:cNvSpPr txBox="1">
            <a:spLocks noGrp="1"/>
          </p:cNvSpPr>
          <p:nvPr>
            <p:ph type="sldNum" sz="quarter" idx="12"/>
          </p:nvPr>
        </p:nvSpPr>
        <p:spPr>
          <a:xfrm>
            <a:off x="11364722" y="6260831"/>
            <a:ext cx="731700" cy="524700"/>
          </a:xfrm>
          <a:prstGeom prst="rect">
            <a:avLst/>
          </a:prstGeom>
        </p:spPr>
        <p:txBody>
          <a:bodyPr spcFirstLastPara="1" wrap="square" lIns="121900" tIns="121900" rIns="121900" bIns="121900" anchor="ctr" anchorCtr="0">
            <a:noAutofit/>
          </a:bodyPr>
          <a:lstStyle/>
          <a:p>
            <a:pPr marL="0" lvl="0" indent="0" algn="r" rtl="0">
              <a:spcBef>
                <a:spcPts val="0"/>
              </a:spcBef>
              <a:spcAft>
                <a:spcPts val="0"/>
              </a:spcAft>
              <a:buNone/>
            </a:pPr>
            <a:fld id="{00000000-1234-1234-1234-123412341234}" type="slidenum">
              <a:rPr lang="en-GB"/>
              <a:t>3</a:t>
            </a:fld>
            <a:endParaRPr/>
          </a:p>
        </p:txBody>
      </p:sp>
      <p:sp>
        <p:nvSpPr>
          <p:cNvPr id="118" name="Google Shape;118;p20"/>
          <p:cNvSpPr txBox="1"/>
          <p:nvPr/>
        </p:nvSpPr>
        <p:spPr>
          <a:xfrm>
            <a:off x="131000" y="1080700"/>
            <a:ext cx="11768700" cy="5180100"/>
          </a:xfrm>
          <a:prstGeom prst="rect">
            <a:avLst/>
          </a:prstGeom>
          <a:noFill/>
          <a:ln>
            <a:noFill/>
          </a:ln>
        </p:spPr>
        <p:txBody>
          <a:bodyPr spcFirstLastPara="1" wrap="square" lIns="91425" tIns="91425" rIns="91425" bIns="91425" anchor="t" anchorCtr="0">
            <a:noAutofit/>
          </a:bodyPr>
          <a:lstStyle/>
          <a:p>
            <a:pPr lvl="0" algn="l" rtl="0">
              <a:spcBef>
                <a:spcPts val="0"/>
              </a:spcBef>
              <a:spcAft>
                <a:spcPts val="0"/>
              </a:spcAft>
              <a:buSzPts val="2400"/>
            </a:pPr>
            <a:r>
              <a:rPr lang="en-GB" sz="2400" dirty="0" smtClean="0">
                <a:latin typeface="Comic Sans MS"/>
                <a:ea typeface="Comic Sans MS"/>
                <a:cs typeface="Comic Sans MS"/>
                <a:sym typeface="Comic Sans MS"/>
              </a:rPr>
              <a:t>As </a:t>
            </a:r>
            <a:r>
              <a:rPr lang="en-GB" sz="2400" dirty="0">
                <a:latin typeface="Comic Sans MS"/>
                <a:ea typeface="Comic Sans MS"/>
                <a:cs typeface="Comic Sans MS"/>
                <a:sym typeface="Comic Sans MS"/>
              </a:rPr>
              <a:t>part of </a:t>
            </a:r>
            <a:r>
              <a:rPr lang="en-GB" sz="2400" dirty="0" smtClean="0">
                <a:latin typeface="Comic Sans MS"/>
                <a:ea typeface="Comic Sans MS"/>
                <a:cs typeface="Comic Sans MS"/>
                <a:sym typeface="Comic Sans MS"/>
              </a:rPr>
              <a:t>the Science </a:t>
            </a:r>
            <a:r>
              <a:rPr lang="en-GB" sz="2400" dirty="0">
                <a:latin typeface="Comic Sans MS"/>
                <a:ea typeface="Comic Sans MS"/>
                <a:cs typeface="Comic Sans MS"/>
                <a:sym typeface="Comic Sans MS"/>
              </a:rPr>
              <a:t>curriculum we teach the following statutory </a:t>
            </a:r>
            <a:r>
              <a:rPr lang="en-GB" sz="2400" dirty="0" smtClean="0">
                <a:latin typeface="Comic Sans MS"/>
                <a:ea typeface="Comic Sans MS"/>
                <a:cs typeface="Comic Sans MS"/>
                <a:sym typeface="Comic Sans MS"/>
              </a:rPr>
              <a:t>objectives that build understanding about growth and reproduction: </a:t>
            </a:r>
            <a:endParaRPr sz="2400" dirty="0">
              <a:latin typeface="Comic Sans MS"/>
              <a:ea typeface="Comic Sans MS"/>
              <a:cs typeface="Comic Sans MS"/>
              <a:sym typeface="Comic Sans MS"/>
            </a:endParaRPr>
          </a:p>
          <a:p>
            <a:pPr marL="0" lvl="0" indent="0" algn="l" rtl="0">
              <a:spcBef>
                <a:spcPts val="0"/>
              </a:spcBef>
              <a:spcAft>
                <a:spcPts val="0"/>
              </a:spcAft>
              <a:buNone/>
            </a:pPr>
            <a:endParaRPr sz="2400" dirty="0">
              <a:solidFill>
                <a:schemeClr val="bg1"/>
              </a:solidFill>
              <a:latin typeface="Comic Sans MS"/>
              <a:ea typeface="Comic Sans MS"/>
              <a:cs typeface="Comic Sans MS"/>
              <a:sym typeface="Comic Sans MS"/>
            </a:endParaRPr>
          </a:p>
          <a:p>
            <a:pPr marL="0" lvl="0" indent="0" algn="l" rtl="0">
              <a:spcBef>
                <a:spcPts val="0"/>
              </a:spcBef>
              <a:spcAft>
                <a:spcPts val="0"/>
              </a:spcAft>
              <a:buNone/>
            </a:pPr>
            <a:r>
              <a:rPr lang="en-GB" sz="1800" b="1" dirty="0" smtClean="0">
                <a:latin typeface="Comic Sans MS"/>
                <a:ea typeface="Comic Sans MS"/>
                <a:cs typeface="Comic Sans MS"/>
                <a:sym typeface="Comic Sans MS"/>
              </a:rPr>
              <a:t>Key Stage One </a:t>
            </a:r>
            <a:endParaRPr sz="2400" dirty="0">
              <a:latin typeface="Comic Sans MS"/>
              <a:ea typeface="Comic Sans MS"/>
              <a:cs typeface="Comic Sans MS"/>
              <a:sym typeface="Comic Sans MS"/>
            </a:endParaRPr>
          </a:p>
          <a:p>
            <a:pPr marL="0" lvl="0" indent="0" algn="l" rtl="0">
              <a:spcBef>
                <a:spcPts val="0"/>
              </a:spcBef>
              <a:spcAft>
                <a:spcPts val="0"/>
              </a:spcAft>
              <a:buNone/>
            </a:pPr>
            <a:r>
              <a:rPr lang="en-GB" sz="1800" dirty="0">
                <a:latin typeface="Comic Sans MS"/>
                <a:ea typeface="Comic Sans MS"/>
                <a:cs typeface="Comic Sans MS"/>
                <a:sym typeface="Comic Sans MS"/>
              </a:rPr>
              <a:t>Identify, name, draw and label the basic parts of the human body and say which part of the body is associated with each sense. </a:t>
            </a:r>
            <a:endParaRPr sz="1800" dirty="0">
              <a:latin typeface="Comic Sans MS"/>
              <a:ea typeface="Comic Sans MS"/>
              <a:cs typeface="Comic Sans MS"/>
              <a:sym typeface="Comic Sans MS"/>
            </a:endParaRPr>
          </a:p>
          <a:p>
            <a:pPr marL="0" lvl="0" indent="0" algn="l" rtl="0">
              <a:spcBef>
                <a:spcPts val="0"/>
              </a:spcBef>
              <a:spcAft>
                <a:spcPts val="0"/>
              </a:spcAft>
              <a:buNone/>
            </a:pPr>
            <a:endParaRPr sz="1800" dirty="0">
              <a:latin typeface="Comic Sans MS"/>
              <a:ea typeface="Comic Sans MS"/>
              <a:cs typeface="Comic Sans MS"/>
              <a:sym typeface="Comic Sans MS"/>
            </a:endParaRPr>
          </a:p>
          <a:p>
            <a:pPr marL="0" lvl="0" indent="0" algn="l" rtl="0">
              <a:spcBef>
                <a:spcPts val="0"/>
              </a:spcBef>
              <a:spcAft>
                <a:spcPts val="0"/>
              </a:spcAft>
              <a:buNone/>
            </a:pPr>
            <a:r>
              <a:rPr lang="en-GB" sz="1800" dirty="0" smtClean="0">
                <a:latin typeface="Comic Sans MS"/>
                <a:ea typeface="Comic Sans MS"/>
                <a:cs typeface="Comic Sans MS"/>
                <a:sym typeface="Comic Sans MS"/>
              </a:rPr>
              <a:t>Notice </a:t>
            </a:r>
            <a:r>
              <a:rPr lang="en-GB" sz="1800" dirty="0">
                <a:latin typeface="Comic Sans MS"/>
                <a:ea typeface="Comic Sans MS"/>
                <a:cs typeface="Comic Sans MS"/>
                <a:sym typeface="Comic Sans MS"/>
              </a:rPr>
              <a:t>that animals, including humans, have offspring which grow into adults they should not be expected to understand how reproduction occurs.</a:t>
            </a:r>
            <a:endParaRPr sz="1800" dirty="0">
              <a:latin typeface="Comic Sans MS"/>
              <a:ea typeface="Comic Sans MS"/>
              <a:cs typeface="Comic Sans MS"/>
              <a:sym typeface="Comic Sans MS"/>
            </a:endParaRPr>
          </a:p>
          <a:p>
            <a:pPr marL="0" lvl="0" indent="0" algn="l" rtl="0">
              <a:spcBef>
                <a:spcPts val="0"/>
              </a:spcBef>
              <a:spcAft>
                <a:spcPts val="0"/>
              </a:spcAft>
              <a:buNone/>
            </a:pPr>
            <a:endParaRPr sz="1800" dirty="0">
              <a:latin typeface="Comic Sans MS"/>
              <a:ea typeface="Comic Sans MS"/>
              <a:cs typeface="Comic Sans MS"/>
              <a:sym typeface="Comic Sans MS"/>
            </a:endParaRPr>
          </a:p>
          <a:p>
            <a:pPr marL="0" lvl="0" indent="0" algn="l" rtl="0">
              <a:spcBef>
                <a:spcPts val="0"/>
              </a:spcBef>
              <a:spcAft>
                <a:spcPts val="0"/>
              </a:spcAft>
              <a:buNone/>
            </a:pPr>
            <a:r>
              <a:rPr lang="en-GB" sz="1800" b="1" dirty="0" smtClean="0">
                <a:latin typeface="Comic Sans MS"/>
                <a:ea typeface="Comic Sans MS"/>
                <a:cs typeface="Comic Sans MS"/>
                <a:sym typeface="Comic Sans MS"/>
              </a:rPr>
              <a:t>Key Stage Two</a:t>
            </a:r>
            <a:endParaRPr sz="1800" b="1" dirty="0">
              <a:latin typeface="Comic Sans MS"/>
              <a:ea typeface="Comic Sans MS"/>
              <a:cs typeface="Comic Sans MS"/>
              <a:sym typeface="Comic Sans MS"/>
            </a:endParaRPr>
          </a:p>
          <a:p>
            <a:pPr marL="0" lvl="0" indent="0" algn="l" rtl="0">
              <a:spcBef>
                <a:spcPts val="0"/>
              </a:spcBef>
              <a:spcAft>
                <a:spcPts val="0"/>
              </a:spcAft>
              <a:buNone/>
            </a:pPr>
            <a:r>
              <a:rPr lang="en-GB" sz="1800" dirty="0">
                <a:latin typeface="Comic Sans MS"/>
                <a:ea typeface="Comic Sans MS"/>
                <a:cs typeface="Comic Sans MS"/>
                <a:sym typeface="Comic Sans MS"/>
              </a:rPr>
              <a:t>Describe the life process of reproduction in some plants and animals. They should learn about the changes experienced in </a:t>
            </a:r>
            <a:r>
              <a:rPr lang="en-GB" sz="1800" dirty="0" smtClean="0">
                <a:latin typeface="Comic Sans MS"/>
                <a:ea typeface="Comic Sans MS"/>
                <a:cs typeface="Comic Sans MS"/>
                <a:sym typeface="Comic Sans MS"/>
              </a:rPr>
              <a:t>puberty.</a:t>
            </a:r>
            <a:endParaRPr sz="1800" dirty="0">
              <a:latin typeface="Comic Sans MS"/>
              <a:ea typeface="Comic Sans MS"/>
              <a:cs typeface="Comic Sans MS"/>
              <a:sym typeface="Comic Sans MS"/>
            </a:endParaRPr>
          </a:p>
          <a:p>
            <a:pPr marL="0" lvl="0" indent="0" algn="l" rtl="0">
              <a:spcBef>
                <a:spcPts val="0"/>
              </a:spcBef>
              <a:spcAft>
                <a:spcPts val="0"/>
              </a:spcAft>
              <a:buNone/>
            </a:pPr>
            <a:endParaRPr sz="1800" dirty="0">
              <a:solidFill>
                <a:srgbClr val="0B0C0C"/>
              </a:solidFill>
              <a:latin typeface="Comic Sans MS"/>
              <a:ea typeface="Comic Sans MS"/>
              <a:cs typeface="Comic Sans MS"/>
              <a:sym typeface="Comic Sans MS"/>
            </a:endParaRPr>
          </a:p>
          <a:p>
            <a:pPr marL="0" lvl="0" indent="0" algn="l" rtl="0">
              <a:spcBef>
                <a:spcPts val="0"/>
              </a:spcBef>
              <a:spcAft>
                <a:spcPts val="0"/>
              </a:spcAft>
              <a:buNone/>
            </a:pPr>
            <a:endParaRPr sz="1800" dirty="0">
              <a:solidFill>
                <a:srgbClr val="0B0C0C"/>
              </a:solidFill>
              <a:latin typeface="Comic Sans MS"/>
              <a:ea typeface="Comic Sans MS"/>
              <a:cs typeface="Comic Sans MS"/>
              <a:sym typeface="Comic Sans MS"/>
            </a:endParaRPr>
          </a:p>
          <a:p>
            <a:pPr marL="0" lvl="0" indent="0" algn="l" rtl="0">
              <a:spcBef>
                <a:spcPts val="0"/>
              </a:spcBef>
              <a:spcAft>
                <a:spcPts val="0"/>
              </a:spcAft>
              <a:buNone/>
            </a:pPr>
            <a:endParaRPr sz="1800" dirty="0">
              <a:solidFill>
                <a:srgbClr val="0B0C0C"/>
              </a:solidFill>
              <a:latin typeface="Comic Sans MS"/>
              <a:ea typeface="Comic Sans MS"/>
              <a:cs typeface="Comic Sans MS"/>
              <a:sym typeface="Comic Sans MS"/>
            </a:endParaRPr>
          </a:p>
          <a:p>
            <a:pPr marL="0" lvl="0" indent="0" algn="l" rtl="0">
              <a:spcBef>
                <a:spcPts val="0"/>
              </a:spcBef>
              <a:spcAft>
                <a:spcPts val="0"/>
              </a:spcAft>
              <a:buNone/>
            </a:pPr>
            <a:endParaRPr sz="1800" dirty="0">
              <a:latin typeface="Comic Sans MS"/>
              <a:ea typeface="Comic Sans MS"/>
              <a:cs typeface="Comic Sans MS"/>
              <a:sym typeface="Comic Sans MS"/>
            </a:endParaRPr>
          </a:p>
        </p:txBody>
      </p:sp>
    </p:spTree>
    <p:extLst>
      <p:ext uri="{BB962C8B-B14F-4D97-AF65-F5344CB8AC3E}">
        <p14:creationId xmlns:p14="http://schemas.microsoft.com/office/powerpoint/2010/main" val="887059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16478" y="1748700"/>
            <a:ext cx="1376520" cy="830997"/>
          </a:xfrm>
          <a:prstGeom prst="rect">
            <a:avLst/>
          </a:prstGeom>
          <a:solidFill>
            <a:schemeClr val="accent1"/>
          </a:solidFill>
        </p:spPr>
        <p:txBody>
          <a:bodyPr wrap="square" rtlCol="0">
            <a:spAutoFit/>
          </a:bodyPr>
          <a:lstStyle/>
          <a:p>
            <a:r>
              <a:rPr lang="en-GB" sz="2400" dirty="0" smtClean="0"/>
              <a:t>Mobile</a:t>
            </a:r>
            <a:r>
              <a:rPr lang="en-GB" dirty="0" smtClean="0"/>
              <a:t> </a:t>
            </a:r>
            <a:r>
              <a:rPr lang="en-GB" sz="2400" dirty="0" smtClean="0"/>
              <a:t>phones</a:t>
            </a:r>
            <a:endParaRPr lang="en-GB" sz="2400" dirty="0"/>
          </a:p>
        </p:txBody>
      </p:sp>
      <p:sp>
        <p:nvSpPr>
          <p:cNvPr id="5" name="TextBox 4"/>
          <p:cNvSpPr txBox="1"/>
          <p:nvPr/>
        </p:nvSpPr>
        <p:spPr>
          <a:xfrm>
            <a:off x="6563222" y="1517867"/>
            <a:ext cx="1039091" cy="461665"/>
          </a:xfrm>
          <a:prstGeom prst="rect">
            <a:avLst/>
          </a:prstGeom>
          <a:solidFill>
            <a:schemeClr val="accent1"/>
          </a:solidFill>
        </p:spPr>
        <p:txBody>
          <a:bodyPr wrap="square" rtlCol="0">
            <a:spAutoFit/>
          </a:bodyPr>
          <a:lstStyle/>
          <a:p>
            <a:pPr algn="ctr"/>
            <a:r>
              <a:rPr lang="en-GB" sz="2400" dirty="0" smtClean="0"/>
              <a:t>TV</a:t>
            </a:r>
            <a:endParaRPr lang="en-GB" sz="2400" dirty="0"/>
          </a:p>
        </p:txBody>
      </p:sp>
      <p:sp>
        <p:nvSpPr>
          <p:cNvPr id="6" name="TextBox 5"/>
          <p:cNvSpPr txBox="1"/>
          <p:nvPr/>
        </p:nvSpPr>
        <p:spPr>
          <a:xfrm>
            <a:off x="7656707" y="3693742"/>
            <a:ext cx="1319094" cy="461665"/>
          </a:xfrm>
          <a:prstGeom prst="rect">
            <a:avLst/>
          </a:prstGeom>
          <a:solidFill>
            <a:schemeClr val="accent1"/>
          </a:solidFill>
        </p:spPr>
        <p:txBody>
          <a:bodyPr wrap="square" rtlCol="0">
            <a:spAutoFit/>
          </a:bodyPr>
          <a:lstStyle/>
          <a:p>
            <a:r>
              <a:rPr lang="en-GB" sz="2400" dirty="0" smtClean="0"/>
              <a:t>Internet</a:t>
            </a:r>
            <a:endParaRPr lang="en-GB" sz="2400" dirty="0"/>
          </a:p>
        </p:txBody>
      </p:sp>
      <p:sp>
        <p:nvSpPr>
          <p:cNvPr id="7" name="TextBox 6"/>
          <p:cNvSpPr txBox="1"/>
          <p:nvPr/>
        </p:nvSpPr>
        <p:spPr>
          <a:xfrm>
            <a:off x="2292998" y="3693743"/>
            <a:ext cx="1271933" cy="461665"/>
          </a:xfrm>
          <a:prstGeom prst="rect">
            <a:avLst/>
          </a:prstGeom>
          <a:solidFill>
            <a:schemeClr val="accent1"/>
          </a:solidFill>
        </p:spPr>
        <p:txBody>
          <a:bodyPr wrap="square" rtlCol="0">
            <a:spAutoFit/>
          </a:bodyPr>
          <a:lstStyle/>
          <a:p>
            <a:r>
              <a:rPr lang="en-GB" sz="2400" dirty="0" smtClean="0"/>
              <a:t>School</a:t>
            </a:r>
            <a:endParaRPr lang="en-GB" sz="2400" dirty="0"/>
          </a:p>
        </p:txBody>
      </p:sp>
      <p:sp>
        <p:nvSpPr>
          <p:cNvPr id="8" name="TextBox 7"/>
          <p:cNvSpPr txBox="1"/>
          <p:nvPr/>
        </p:nvSpPr>
        <p:spPr>
          <a:xfrm>
            <a:off x="4669746" y="5390296"/>
            <a:ext cx="1416585" cy="1200329"/>
          </a:xfrm>
          <a:prstGeom prst="rect">
            <a:avLst/>
          </a:prstGeom>
          <a:solidFill>
            <a:schemeClr val="accent1"/>
          </a:solidFill>
        </p:spPr>
        <p:txBody>
          <a:bodyPr wrap="square" rtlCol="0">
            <a:spAutoFit/>
          </a:bodyPr>
          <a:lstStyle/>
          <a:p>
            <a:r>
              <a:rPr lang="en-GB" sz="2400" dirty="0" smtClean="0"/>
              <a:t>Friends &amp; Older Siblings</a:t>
            </a:r>
            <a:endParaRPr lang="en-GB" sz="2400" dirty="0"/>
          </a:p>
        </p:txBody>
      </p:sp>
      <p:sp>
        <p:nvSpPr>
          <p:cNvPr id="9" name="TextBox 8"/>
          <p:cNvSpPr txBox="1"/>
          <p:nvPr/>
        </p:nvSpPr>
        <p:spPr>
          <a:xfrm>
            <a:off x="3441935" y="4345923"/>
            <a:ext cx="1831189" cy="830997"/>
          </a:xfrm>
          <a:prstGeom prst="rect">
            <a:avLst/>
          </a:prstGeom>
          <a:solidFill>
            <a:schemeClr val="accent1"/>
          </a:solidFill>
        </p:spPr>
        <p:txBody>
          <a:bodyPr wrap="square" rtlCol="0">
            <a:spAutoFit/>
          </a:bodyPr>
          <a:lstStyle/>
          <a:p>
            <a:pPr algn="ctr"/>
            <a:r>
              <a:rPr lang="en-GB" sz="2400" dirty="0" smtClean="0"/>
              <a:t>Parents &amp; Carers</a:t>
            </a:r>
            <a:endParaRPr lang="en-GB" sz="2400" dirty="0"/>
          </a:p>
        </p:txBody>
      </p:sp>
      <p:sp>
        <p:nvSpPr>
          <p:cNvPr id="10" name="TextBox 9"/>
          <p:cNvSpPr txBox="1"/>
          <p:nvPr/>
        </p:nvSpPr>
        <p:spPr>
          <a:xfrm>
            <a:off x="200297" y="211690"/>
            <a:ext cx="11991703" cy="1077218"/>
          </a:xfrm>
          <a:prstGeom prst="rect">
            <a:avLst/>
          </a:prstGeom>
          <a:noFill/>
        </p:spPr>
        <p:txBody>
          <a:bodyPr wrap="square" rtlCol="0">
            <a:spAutoFit/>
          </a:bodyPr>
          <a:lstStyle/>
          <a:p>
            <a:r>
              <a:rPr lang="en-GB" sz="3200" b="1" dirty="0" smtClean="0"/>
              <a:t>Where and how did you learn about sex and relationships?</a:t>
            </a:r>
          </a:p>
          <a:p>
            <a:r>
              <a:rPr lang="en-GB" sz="3200" b="1" dirty="0" smtClean="0"/>
              <a:t>For young people, their learning comes from… </a:t>
            </a:r>
            <a:endParaRPr lang="en-GB" sz="3200" b="1" dirty="0"/>
          </a:p>
        </p:txBody>
      </p:sp>
      <p:pic>
        <p:nvPicPr>
          <p:cNvPr id="11" name="Picture 10"/>
          <p:cNvPicPr>
            <a:picLocks noChangeAspect="1"/>
          </p:cNvPicPr>
          <p:nvPr/>
        </p:nvPicPr>
        <p:blipFill rotWithShape="1">
          <a:blip r:embed="rId2"/>
          <a:srcRect b="13054"/>
          <a:stretch/>
        </p:blipFill>
        <p:spPr>
          <a:xfrm>
            <a:off x="5849279" y="1979532"/>
            <a:ext cx="2466975" cy="1606631"/>
          </a:xfrm>
          <a:prstGeom prst="rect">
            <a:avLst/>
          </a:prstGeom>
        </p:spPr>
      </p:pic>
      <p:pic>
        <p:nvPicPr>
          <p:cNvPr id="13" name="Picture 12"/>
          <p:cNvPicPr>
            <a:picLocks noChangeAspect="1"/>
          </p:cNvPicPr>
          <p:nvPr/>
        </p:nvPicPr>
        <p:blipFill rotWithShape="1">
          <a:blip r:embed="rId3"/>
          <a:srcRect b="14063"/>
          <a:stretch/>
        </p:blipFill>
        <p:spPr>
          <a:xfrm>
            <a:off x="6662771" y="4308096"/>
            <a:ext cx="2495550" cy="1571625"/>
          </a:xfrm>
          <a:prstGeom prst="rect">
            <a:avLst/>
          </a:prstGeom>
        </p:spPr>
      </p:pic>
      <p:pic>
        <p:nvPicPr>
          <p:cNvPr id="17" name="Picture 16"/>
          <p:cNvPicPr>
            <a:picLocks noChangeAspect="1"/>
          </p:cNvPicPr>
          <p:nvPr/>
        </p:nvPicPr>
        <p:blipFill>
          <a:blip r:embed="rId4"/>
          <a:stretch>
            <a:fillRect/>
          </a:stretch>
        </p:blipFill>
        <p:spPr>
          <a:xfrm>
            <a:off x="2292998" y="1633883"/>
            <a:ext cx="2857500" cy="1600200"/>
          </a:xfrm>
          <a:prstGeom prst="rect">
            <a:avLst/>
          </a:prstGeom>
        </p:spPr>
      </p:pic>
      <p:pic>
        <p:nvPicPr>
          <p:cNvPr id="1026" name="Picture 2" descr="Welcome to Whimple Primary School"/>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863082" y="4308096"/>
            <a:ext cx="2081258" cy="23996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5670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28663" y="714375"/>
            <a:ext cx="10758487" cy="5786199"/>
          </a:xfrm>
          <a:prstGeom prst="rect">
            <a:avLst/>
          </a:prstGeom>
          <a:noFill/>
        </p:spPr>
        <p:txBody>
          <a:bodyPr wrap="square" rtlCol="0">
            <a:spAutoFit/>
          </a:bodyPr>
          <a:lstStyle/>
          <a:p>
            <a:pPr algn="ctr"/>
            <a:r>
              <a:rPr lang="en-GB" sz="3600" b="1" dirty="0" smtClean="0"/>
              <a:t>Why is Relationships and </a:t>
            </a:r>
          </a:p>
          <a:p>
            <a:pPr algn="ctr"/>
            <a:r>
              <a:rPr lang="en-GB" sz="3600" b="1" dirty="0" smtClean="0"/>
              <a:t>Sex Education important? </a:t>
            </a:r>
          </a:p>
          <a:p>
            <a:endParaRPr lang="en-GB" dirty="0"/>
          </a:p>
          <a:p>
            <a:pPr marL="1200150" lvl="2" indent="-285750">
              <a:buFont typeface="Arial" panose="020B0604020202020204" pitchFamily="34" charset="0"/>
              <a:buChar char="•"/>
            </a:pPr>
            <a:r>
              <a:rPr lang="en-GB" sz="2800" dirty="0" smtClean="0"/>
              <a:t>Entitlement</a:t>
            </a:r>
          </a:p>
          <a:p>
            <a:pPr marL="1200150" lvl="2" indent="-285750">
              <a:buFont typeface="Arial" panose="020B0604020202020204" pitchFamily="34" charset="0"/>
              <a:buChar char="•"/>
            </a:pPr>
            <a:r>
              <a:rPr lang="en-GB" sz="2800" dirty="0" smtClean="0"/>
              <a:t>Puberty is starting earlier- for some children by age 9</a:t>
            </a:r>
          </a:p>
          <a:p>
            <a:pPr marL="1200150" lvl="2" indent="-285750">
              <a:buFont typeface="Arial" panose="020B0604020202020204" pitchFamily="34" charset="0"/>
              <a:buChar char="•"/>
            </a:pPr>
            <a:r>
              <a:rPr lang="en-GB" sz="2800" dirty="0" smtClean="0"/>
              <a:t>Unwanted conceptions</a:t>
            </a:r>
          </a:p>
          <a:p>
            <a:pPr marL="1200150" lvl="2" indent="-285750">
              <a:buFont typeface="Arial" panose="020B0604020202020204" pitchFamily="34" charset="0"/>
              <a:buChar char="•"/>
            </a:pPr>
            <a:r>
              <a:rPr lang="en-GB" sz="2800" dirty="0" smtClean="0"/>
              <a:t>Sexually transmitted infections</a:t>
            </a:r>
          </a:p>
          <a:p>
            <a:pPr marL="1200150" lvl="2" indent="-285750">
              <a:buFont typeface="Arial" panose="020B0604020202020204" pitchFamily="34" charset="0"/>
              <a:buChar char="•"/>
            </a:pPr>
            <a:r>
              <a:rPr lang="en-GB" sz="2800" dirty="0" smtClean="0"/>
              <a:t>Safeguarding</a:t>
            </a:r>
          </a:p>
          <a:p>
            <a:pPr marL="1657350" lvl="3" indent="-285750">
              <a:buFont typeface="Arial" panose="020B0604020202020204" pitchFamily="34" charset="0"/>
              <a:buChar char="•"/>
            </a:pPr>
            <a:r>
              <a:rPr lang="en-GB" sz="2800" dirty="0" smtClean="0"/>
              <a:t>Grooming</a:t>
            </a:r>
          </a:p>
          <a:p>
            <a:pPr marL="1657350" lvl="3" indent="-285750">
              <a:buFont typeface="Arial" panose="020B0604020202020204" pitchFamily="34" charset="0"/>
              <a:buChar char="•"/>
            </a:pPr>
            <a:r>
              <a:rPr lang="en-GB" sz="2800" dirty="0" smtClean="0"/>
              <a:t>Child Sexual Exploitation</a:t>
            </a:r>
          </a:p>
          <a:p>
            <a:pPr marL="1657350" lvl="3" indent="-285750">
              <a:buFont typeface="Arial" panose="020B0604020202020204" pitchFamily="34" charset="0"/>
              <a:buChar char="•"/>
            </a:pPr>
            <a:r>
              <a:rPr lang="en-GB" sz="2800" dirty="0" smtClean="0"/>
              <a:t>Abuse</a:t>
            </a:r>
          </a:p>
          <a:p>
            <a:pPr marL="1657350" lvl="3" indent="-285750">
              <a:buFont typeface="Arial" panose="020B0604020202020204" pitchFamily="34" charset="0"/>
              <a:buChar char="•"/>
            </a:pPr>
            <a:r>
              <a:rPr lang="en-GB" sz="2800" dirty="0" smtClean="0"/>
              <a:t>Sexting</a:t>
            </a:r>
          </a:p>
          <a:p>
            <a:pPr marL="1657350" lvl="3" indent="-285750">
              <a:buFont typeface="Arial" panose="020B0604020202020204" pitchFamily="34" charset="0"/>
              <a:buChar char="•"/>
            </a:pPr>
            <a:r>
              <a:rPr lang="en-GB" sz="2800" dirty="0" smtClean="0"/>
              <a:t>Online pornography</a:t>
            </a:r>
            <a:endParaRPr lang="en-GB" sz="2800" dirty="0"/>
          </a:p>
        </p:txBody>
      </p:sp>
    </p:spTree>
    <p:extLst>
      <p:ext uri="{BB962C8B-B14F-4D97-AF65-F5344CB8AC3E}">
        <p14:creationId xmlns:p14="http://schemas.microsoft.com/office/powerpoint/2010/main" val="1293192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1" y="457200"/>
            <a:ext cx="11815762" cy="6186309"/>
          </a:xfrm>
          <a:prstGeom prst="rect">
            <a:avLst/>
          </a:prstGeom>
          <a:noFill/>
        </p:spPr>
        <p:txBody>
          <a:bodyPr wrap="square" rtlCol="0">
            <a:spAutoFit/>
          </a:bodyPr>
          <a:lstStyle/>
          <a:p>
            <a:pPr algn="ctr"/>
            <a:r>
              <a:rPr lang="en-GB" sz="3600" b="1" dirty="0" smtClean="0"/>
              <a:t>What is effective </a:t>
            </a:r>
          </a:p>
          <a:p>
            <a:pPr algn="ctr"/>
            <a:r>
              <a:rPr lang="en-GB" sz="3600" b="1" dirty="0" smtClean="0"/>
              <a:t>Relationships &amp; Sex Education (RSE)?</a:t>
            </a:r>
          </a:p>
          <a:p>
            <a:endParaRPr lang="en-GB" dirty="0"/>
          </a:p>
          <a:p>
            <a:pPr marL="1200150" lvl="2" indent="-285750">
              <a:buFont typeface="Arial" panose="020B0604020202020204" pitchFamily="34" charset="0"/>
              <a:buChar char="•"/>
            </a:pPr>
            <a:r>
              <a:rPr lang="en-GB" sz="3200" dirty="0" smtClean="0"/>
              <a:t>Age appropriate</a:t>
            </a:r>
          </a:p>
          <a:p>
            <a:pPr marL="1200150" lvl="2" indent="-285750">
              <a:buFont typeface="Arial" panose="020B0604020202020204" pitchFamily="34" charset="0"/>
              <a:buChar char="•"/>
            </a:pPr>
            <a:r>
              <a:rPr lang="en-GB" sz="3200" dirty="0" smtClean="0"/>
              <a:t>Based on needs of pupil (see later slides)</a:t>
            </a:r>
          </a:p>
          <a:p>
            <a:pPr marL="1200150" lvl="2" indent="-285750">
              <a:buFont typeface="Arial" panose="020B0604020202020204" pitchFamily="34" charset="0"/>
              <a:buChar char="•"/>
            </a:pPr>
            <a:r>
              <a:rPr lang="en-GB" sz="3200" dirty="0" smtClean="0"/>
              <a:t>Progressive</a:t>
            </a:r>
          </a:p>
          <a:p>
            <a:pPr marL="1200150" lvl="2" indent="-285750">
              <a:buFont typeface="Arial" panose="020B0604020202020204" pitchFamily="34" charset="0"/>
              <a:buChar char="•"/>
            </a:pPr>
            <a:r>
              <a:rPr lang="en-GB" sz="3200" dirty="0" smtClean="0"/>
              <a:t>Inclusive</a:t>
            </a:r>
          </a:p>
          <a:p>
            <a:pPr marL="1200150" lvl="2" indent="-285750">
              <a:buFont typeface="Arial" panose="020B0604020202020204" pitchFamily="34" charset="0"/>
              <a:buChar char="•"/>
            </a:pPr>
            <a:r>
              <a:rPr lang="en-GB" sz="3200" dirty="0" smtClean="0"/>
              <a:t>Delivered by trained staff in a safe environment</a:t>
            </a:r>
          </a:p>
          <a:p>
            <a:pPr marL="1200150" lvl="2" indent="-285750">
              <a:buFont typeface="Arial" panose="020B0604020202020204" pitchFamily="34" charset="0"/>
              <a:buChar char="•"/>
            </a:pPr>
            <a:r>
              <a:rPr lang="en-GB" sz="3200" dirty="0" smtClean="0"/>
              <a:t>Prepares children adequately for puberty in a timely way</a:t>
            </a:r>
          </a:p>
          <a:p>
            <a:pPr marL="1200150" lvl="2" indent="-285750">
              <a:buFont typeface="Arial" panose="020B0604020202020204" pitchFamily="34" charset="0"/>
              <a:buChar char="•"/>
            </a:pPr>
            <a:r>
              <a:rPr lang="en-GB" sz="3200" dirty="0" smtClean="0"/>
              <a:t>Prepares children for adult life</a:t>
            </a:r>
          </a:p>
          <a:p>
            <a:pPr marL="1200150" lvl="2" indent="-285750">
              <a:buFont typeface="Arial" panose="020B0604020202020204" pitchFamily="34" charset="0"/>
              <a:buChar char="•"/>
            </a:pPr>
            <a:r>
              <a:rPr lang="en-GB" sz="3200" dirty="0" smtClean="0"/>
              <a:t>Promotes positive relationships</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4087024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28625" y="557213"/>
            <a:ext cx="9512209" cy="5078313"/>
          </a:xfrm>
          <a:prstGeom prst="rect">
            <a:avLst/>
          </a:prstGeom>
          <a:noFill/>
        </p:spPr>
        <p:txBody>
          <a:bodyPr wrap="square" rtlCol="0">
            <a:spAutoFit/>
          </a:bodyPr>
          <a:lstStyle/>
          <a:p>
            <a:pPr algn="ctr"/>
            <a:r>
              <a:rPr lang="en-GB" sz="3600" b="1" dirty="0" smtClean="0"/>
              <a:t>Does it work? What’s the evidence? </a:t>
            </a:r>
          </a:p>
          <a:p>
            <a:endParaRPr lang="en-GB" sz="3600" dirty="0"/>
          </a:p>
          <a:p>
            <a:pPr lvl="1"/>
            <a:r>
              <a:rPr lang="en-GB" sz="3600" b="1" dirty="0" smtClean="0"/>
              <a:t>Those receiving good quality RSE are more likely to: </a:t>
            </a:r>
          </a:p>
          <a:p>
            <a:pPr marL="1200150" lvl="2" indent="-285750">
              <a:buFont typeface="Arial" panose="020B0604020202020204" pitchFamily="34" charset="0"/>
              <a:buChar char="•"/>
            </a:pPr>
            <a:r>
              <a:rPr lang="en-GB" sz="3600" b="1" dirty="0" smtClean="0"/>
              <a:t>Delay their first sexual experience</a:t>
            </a:r>
          </a:p>
          <a:p>
            <a:pPr marL="1200150" lvl="2" indent="-285750">
              <a:buFont typeface="Arial" panose="020B0604020202020204" pitchFamily="34" charset="0"/>
              <a:buChar char="•"/>
            </a:pPr>
            <a:r>
              <a:rPr lang="en-GB" sz="3600" b="1" dirty="0" smtClean="0"/>
              <a:t>Use condoms for contraception</a:t>
            </a:r>
          </a:p>
          <a:p>
            <a:pPr marL="1200150" lvl="2" indent="-285750">
              <a:buFont typeface="Arial" panose="020B0604020202020204" pitchFamily="34" charset="0"/>
              <a:buChar char="•"/>
            </a:pPr>
            <a:r>
              <a:rPr lang="en-GB" sz="3600" b="1" dirty="0" smtClean="0"/>
              <a:t>Have fewer sexual partners</a:t>
            </a:r>
          </a:p>
          <a:p>
            <a:pPr lvl="2"/>
            <a:r>
              <a:rPr lang="en-GB" sz="3600" b="1" dirty="0"/>
              <a:t>	</a:t>
            </a:r>
            <a:r>
              <a:rPr lang="en-GB" sz="3600" b="1" dirty="0" smtClean="0"/>
              <a:t>															Kirby 2007</a:t>
            </a:r>
            <a:endParaRPr lang="en-GB" sz="3600" b="1" dirty="0"/>
          </a:p>
        </p:txBody>
      </p:sp>
    </p:spTree>
    <p:extLst>
      <p:ext uri="{BB962C8B-B14F-4D97-AF65-F5344CB8AC3E}">
        <p14:creationId xmlns:p14="http://schemas.microsoft.com/office/powerpoint/2010/main" val="179355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71500" y="528638"/>
            <a:ext cx="10887075" cy="4308872"/>
          </a:xfrm>
          <a:prstGeom prst="rect">
            <a:avLst/>
          </a:prstGeom>
          <a:noFill/>
        </p:spPr>
        <p:txBody>
          <a:bodyPr wrap="square" rtlCol="0">
            <a:spAutoFit/>
          </a:bodyPr>
          <a:lstStyle/>
          <a:p>
            <a:pPr algn="ctr"/>
            <a:r>
              <a:rPr lang="en-GB" sz="4000" b="1" dirty="0" smtClean="0"/>
              <a:t>Ofsted review of existing RSE nationally</a:t>
            </a:r>
          </a:p>
          <a:p>
            <a:endParaRPr lang="en-GB" dirty="0"/>
          </a:p>
          <a:p>
            <a:pPr marL="742950" lvl="1" indent="-285750">
              <a:buFont typeface="Arial" panose="020B0604020202020204" pitchFamily="34" charset="0"/>
              <a:buChar char="•"/>
            </a:pPr>
            <a:r>
              <a:rPr lang="en-GB" sz="3600" dirty="0" smtClean="0"/>
              <a:t>A third of schools required improvement in their provision as it was not systematic enough</a:t>
            </a:r>
          </a:p>
          <a:p>
            <a:pPr marL="742950" lvl="1" indent="-285750">
              <a:buFont typeface="Arial" panose="020B0604020202020204" pitchFamily="34" charset="0"/>
              <a:buChar char="•"/>
            </a:pPr>
            <a:r>
              <a:rPr lang="en-GB" sz="3600" dirty="0" smtClean="0"/>
              <a:t>Children were not adequately prepared for puberty</a:t>
            </a:r>
          </a:p>
          <a:p>
            <a:pPr marL="742950" lvl="1" indent="-285750">
              <a:buFont typeface="Arial" panose="020B0604020202020204" pitchFamily="34" charset="0"/>
              <a:buChar char="•"/>
            </a:pPr>
            <a:r>
              <a:rPr lang="en-GB" sz="3600" dirty="0" smtClean="0"/>
              <a:t>In Primary Schools, too much emphasis was placed on friendships and relationships</a:t>
            </a:r>
            <a:endParaRPr lang="en-GB" sz="3600" dirty="0"/>
          </a:p>
        </p:txBody>
      </p:sp>
    </p:spTree>
    <p:extLst>
      <p:ext uri="{BB962C8B-B14F-4D97-AF65-F5344CB8AC3E}">
        <p14:creationId xmlns:p14="http://schemas.microsoft.com/office/powerpoint/2010/main" val="3569282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00051" y="671513"/>
            <a:ext cx="9645286" cy="4031873"/>
          </a:xfrm>
          <a:prstGeom prst="rect">
            <a:avLst/>
          </a:prstGeom>
          <a:noFill/>
        </p:spPr>
        <p:txBody>
          <a:bodyPr wrap="square" rtlCol="0">
            <a:spAutoFit/>
          </a:bodyPr>
          <a:lstStyle/>
          <a:p>
            <a:pPr algn="ctr"/>
            <a:r>
              <a:rPr lang="en-GB" sz="3200" b="1" dirty="0" smtClean="0"/>
              <a:t>Your rights as a parent: </a:t>
            </a:r>
          </a:p>
          <a:p>
            <a:endParaRPr lang="en-GB" sz="3200" dirty="0" smtClean="0"/>
          </a:p>
          <a:p>
            <a:pPr marL="742950" lvl="1" indent="-285750">
              <a:buFont typeface="Arial" panose="020B0604020202020204" pitchFamily="34" charset="0"/>
              <a:buChar char="•"/>
            </a:pPr>
            <a:r>
              <a:rPr lang="en-GB" sz="3200" dirty="0" smtClean="0"/>
              <a:t>To be informed of the RSE curriculum and policy</a:t>
            </a:r>
          </a:p>
          <a:p>
            <a:pPr marL="742950" lvl="1" indent="-285750">
              <a:buFont typeface="Arial" panose="020B0604020202020204" pitchFamily="34" charset="0"/>
              <a:buChar char="•"/>
            </a:pPr>
            <a:r>
              <a:rPr lang="en-GB" sz="3200" dirty="0" smtClean="0"/>
              <a:t>To be consulted about changes to these</a:t>
            </a:r>
          </a:p>
          <a:p>
            <a:pPr marL="742950" lvl="1" indent="-285750">
              <a:buFont typeface="Arial" panose="020B0604020202020204" pitchFamily="34" charset="0"/>
              <a:buChar char="•"/>
            </a:pPr>
            <a:r>
              <a:rPr lang="en-GB" sz="3200" dirty="0" smtClean="0"/>
              <a:t>To withdraw your child from Sex education lessons (that are outside of/ additional to the Science National Curriculum)</a:t>
            </a:r>
          </a:p>
        </p:txBody>
      </p:sp>
    </p:spTree>
    <p:extLst>
      <p:ext uri="{BB962C8B-B14F-4D97-AF65-F5344CB8AC3E}">
        <p14:creationId xmlns:p14="http://schemas.microsoft.com/office/powerpoint/2010/main" val="168434324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5277</TotalTime>
  <Words>1297</Words>
  <Application>Microsoft Office PowerPoint</Application>
  <PresentationFormat>Widescreen</PresentationFormat>
  <Paragraphs>180</Paragraphs>
  <Slides>18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Comic Sans MS</vt:lpstr>
      <vt:lpstr>Trebuchet MS</vt:lpstr>
      <vt:lpstr>Wingdings 3</vt:lpstr>
      <vt:lpstr>Facet</vt:lpstr>
      <vt:lpstr>Whimple Primary School Relationships and Sex Education</vt:lpstr>
      <vt:lpstr>PowerPoint Presentation</vt:lpstr>
      <vt:lpstr>Science Curriculum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Drift 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veronica.stoodley</dc:creator>
  <cp:lastModifiedBy>Carole Shilston</cp:lastModifiedBy>
  <cp:revision>44</cp:revision>
  <cp:lastPrinted>2020-11-20T09:22:58Z</cp:lastPrinted>
  <dcterms:created xsi:type="dcterms:W3CDTF">2020-05-05T09:28:48Z</dcterms:created>
  <dcterms:modified xsi:type="dcterms:W3CDTF">2020-11-20T10:38:05Z</dcterms:modified>
</cp:coreProperties>
</file>